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6" r:id="rId2"/>
    <p:sldId id="276" r:id="rId3"/>
    <p:sldId id="298" r:id="rId4"/>
    <p:sldId id="297" r:id="rId5"/>
    <p:sldId id="261" r:id="rId6"/>
    <p:sldId id="258" r:id="rId7"/>
    <p:sldId id="274" r:id="rId8"/>
    <p:sldId id="278" r:id="rId9"/>
    <p:sldId id="275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77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A4180E-32F7-F864-22BD-714E79440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9288EFE-C6CA-9163-68FC-B6ACB4AC5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B08E2E-25DB-33DA-24FA-BCA3EE6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590205-54F3-7B44-9F5E-20299FBE8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0361AC-AAF0-C4E2-09A2-AFC07603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410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A7532F-B034-618A-C453-3713DC13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64FFC33-22DE-8397-0E71-B628C6068B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D43C6B-B14C-98E2-A5EB-1499F3838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DE711F-3B87-0BFF-1CAD-CD35B66A2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A23CF3-FB42-4AA5-C5A8-10A1773B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075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8ADD93-62BD-B8CC-FBA8-EA1B45F2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D72C9ED-867C-CEF1-945C-0B49DF31C6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1DBAB-048E-D90B-A7B4-2DEFC519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D6C7DE-9404-692B-F0DC-C5B01265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2BD961-BAB2-C176-D874-CAF102DB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00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F44F7-C4C3-879A-208F-84677734B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E6132-FB9F-6677-FB53-BAFCC4F834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07ABC1-C0F4-7348-106C-3C5A2510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D4AB89A-0884-66BE-7083-3CBE9C7E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51CC7-3DC4-575F-247B-77EA285B9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32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FD6FB9-0984-F8A1-0AB1-5E67A2A72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ED19C-72D9-D1E9-A65F-37052B5FB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7DD0F0-D032-DDDA-14F2-CD6295355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58316B-E5B4-EE76-A6E9-6A63D1EF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768D60-F6C9-3EDB-98BC-CEB919F4D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31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CF4433-E93C-0231-E3A0-A29F56FB8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247C8A-A6B0-A7CB-D7E9-C6506AF4A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404F7F-2C86-53B4-450E-0CAA882A9E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AE4283-3560-5171-9A19-0F5991C3E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828137C-5347-5B77-BA6A-B2CD460F1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AA1F7-740F-92A2-0281-0D4F3781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78825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93FA9B-2719-620D-2336-0F5D79F15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C4BC6D5-1837-AC4E-9FBD-D7DB5BDE7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6B4E-9777-53CB-5EB7-7AF5FF505A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4C1A7F7-21C6-2B87-AD52-34B0B58BE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F6CBF2-FA9F-47FD-4424-CF5433895A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580B0B1-1389-A1CD-D343-EBA7D276F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8FD7CA-66F0-5590-1CB6-E2A945781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D2BFE34-4BA5-D597-3E0C-034ADB100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397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4AB09-C714-8DC2-0D8E-D24528EA7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9479AE8-F91F-40C2-EF29-0D73ED97D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69B3F9-3B2C-574B-4671-9AE9B8603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2BDED6E-8EDB-FA1C-DEE7-64429C2B8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047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01FCA9-30D3-F394-D5B5-29DCD3BC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2418A2-8827-F1B3-8AB3-42034760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5B7A1D8-EB0D-96EA-65A3-62E7C435C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071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D14AA0-E559-B836-72EA-8E0CBA70C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3939E3-4E85-EC26-C4E8-B7C1581B2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6EFB214-8F51-116B-1006-EC7060C05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EB04647-8DC6-5893-6CCA-369E3AC54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D85A64-C06A-BE84-9DF7-663EE9F8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947C9B-6F8E-A3AB-C569-3741A29C4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17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E07488-213A-66E3-5B74-163557B2CF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DADE135-1DFD-0D2C-8145-9B8C9F216F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6B4C4DD-90FD-A8CB-3F86-123B51A2B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2211E19-4903-3AF8-BA34-0C8257E64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BB9AE7-3FA1-1F45-020A-212BC84E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F7D386-3758-EE07-5E12-A672547A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969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7B8F79C-2CF6-791A-C9C6-43B68AEF8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0FF2D7-0E81-7A98-C5F2-C3DC2F418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BC34E4-CCDC-DA87-CD5A-DF5D2AE31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4682E3-F6CF-4F41-B666-646F7358A37A}" type="datetimeFigureOut">
              <a:rPr lang="ko-KR" altLang="en-US" smtClean="0"/>
              <a:t>2025-07-10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2D8943-CA6C-C15D-8853-2D22E9B0E3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B372C-5140-5198-E3F9-D9787D7119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B5DDE0D-9C0E-4145-872C-4924E8E64F4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47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46140-E6BA-B2D4-2925-B3B1322AE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E719BA-04C9-6D2C-3CA4-5A63C2D4C5C9}"/>
              </a:ext>
            </a:extLst>
          </p:cNvPr>
          <p:cNvSpPr txBox="1"/>
          <p:nvPr/>
        </p:nvSpPr>
        <p:spPr>
          <a:xfrm>
            <a:off x="395785" y="419682"/>
            <a:ext cx="9389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24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어느정도인가</a:t>
            </a:r>
            <a:r>
              <a:rPr lang="en-US" altLang="ko-KR" sz="2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?</a:t>
            </a:r>
            <a:endParaRPr lang="ko-KR" altLang="en-US" sz="24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6C10AD-9736-CBE9-BD40-2B6D25C75DEA}"/>
              </a:ext>
            </a:extLst>
          </p:cNvPr>
          <p:cNvSpPr txBox="1"/>
          <p:nvPr/>
        </p:nvSpPr>
        <p:spPr>
          <a:xfrm>
            <a:off x="984954" y="2337435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 대응을 위한 재생에너지 보급의 필요성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B7BAFD-600F-9155-66C5-A89847A1609B}"/>
              </a:ext>
            </a:extLst>
          </p:cNvPr>
          <p:cNvSpPr txBox="1"/>
          <p:nvPr/>
        </p:nvSpPr>
        <p:spPr>
          <a:xfrm>
            <a:off x="589448" y="138281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개요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8AD8D5B-E7BA-0E81-6D14-B520BCF5C98D}"/>
              </a:ext>
            </a:extLst>
          </p:cNvPr>
          <p:cNvSpPr txBox="1"/>
          <p:nvPr/>
        </p:nvSpPr>
        <p:spPr>
          <a:xfrm>
            <a:off x="830748" y="200144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제작배경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E9FBA35-2324-6C30-1AAC-3C7A9F08A6F0}"/>
              </a:ext>
            </a:extLst>
          </p:cNvPr>
          <p:cNvGrpSpPr/>
          <p:nvPr/>
        </p:nvGrpSpPr>
        <p:grpSpPr>
          <a:xfrm>
            <a:off x="715222" y="219034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8621A7CE-56EE-55F5-28FE-CB5479EE833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DB15034F-6AD4-FEB3-F34C-EB892AF81B09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73CFE4-2FF4-C573-A166-977A659EFC3E}"/>
              </a:ext>
            </a:extLst>
          </p:cNvPr>
          <p:cNvGrpSpPr/>
          <p:nvPr/>
        </p:nvGrpSpPr>
        <p:grpSpPr>
          <a:xfrm>
            <a:off x="456657" y="156804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0E029280-3183-82A3-D570-D9C745CCA98B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BD2D0B8-CA57-A13F-892B-BE538A9F04DB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FD496C9C-3220-0C38-AA6A-2D86092242BF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97CB75B8-E408-5013-6973-C500CA8F3E6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EBD7658-6FD4-D024-C3A3-92A43658FD17}"/>
              </a:ext>
            </a:extLst>
          </p:cNvPr>
          <p:cNvSpPr txBox="1"/>
          <p:nvPr/>
        </p:nvSpPr>
        <p:spPr>
          <a:xfrm>
            <a:off x="830747" y="2862501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2023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재생에너지 발전량은 국내 전체의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7.6%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불과한 수준임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대한민국 영토의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차지하고 있음에도 불구하고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수도권의 높은 인구밀도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개발환경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규제 조건 아래 태양광 보급이 쉽지 않은 여건임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분석을 통해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경기도의 향후 현실적인 확대 가능성을 진단할 필요가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99706-3740-F823-97A8-2BC63AF6F5CD}"/>
              </a:ext>
            </a:extLst>
          </p:cNvPr>
          <p:cNvSpPr txBox="1"/>
          <p:nvPr/>
        </p:nvSpPr>
        <p:spPr>
          <a:xfrm>
            <a:off x="984954" y="3876832"/>
            <a:ext cx="5810129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전력자립도 향상을 위한 전력공급의 필요성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37DF5C-2E59-8ED5-AE96-1774EA92F891}"/>
              </a:ext>
            </a:extLst>
          </p:cNvPr>
          <p:cNvSpPr txBox="1"/>
          <p:nvPr/>
        </p:nvSpPr>
        <p:spPr>
          <a:xfrm>
            <a:off x="830747" y="4401898"/>
            <a:ext cx="9001149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2022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전력자립도는 약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61%.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즉 경기도가 소비하는 전력의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39%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는 다른 지역에서 발전한 전력을 사용하고 있음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다른 지역에서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끌어다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쓰는 전력량은 원자력 발전소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기의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년간 발전량과 비슷한 수치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내 태양광 보급은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기후변화대응을 위한 노력일 뿐 아니라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전력 자립도를 지속가능한 방법으로 높일 수 있는 전략임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708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2427E-0D50-7BC2-5D2E-BA5166E6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6D5FBB-CDBF-0099-6902-ACB5D5DFA7B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BD31C7-B28D-E64F-079B-64529D691D7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21B424B-B42F-7C25-AB45-D24554776DFA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C5C4000-0E67-33FB-03BD-530A9F3A3D21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4ED4AD90-2C17-DB66-34C5-9DD76D2626A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528DDE7-CA8E-F128-D80D-6ECFFD3F582D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48932B37-DA6B-3F17-9C19-8AED89372DE9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112" name="그림 111">
            <a:extLst>
              <a:ext uri="{FF2B5EF4-FFF2-40B4-BE49-F238E27FC236}">
                <a16:creationId xmlns:a16="http://schemas.microsoft.com/office/drawing/2014/main" id="{466509F6-C0E6-BAAB-1BC2-1C8EA1DAC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05032" cy="348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15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FC47F-FB48-093C-685C-E58A71C37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F15BFF0-3B8E-2616-5428-9814BB78E5FB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4F82D2-6A4E-5A58-C47F-44D6A3524985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8E1153-9518-814C-121F-BDC9D497C0F7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C213012D-84FA-0254-7583-38B262CCF01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EE6B12A5-344B-B2CF-4CFD-029AEFE8E09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B865248-608D-E91E-6602-A93DF9FBF0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0004A60F-297E-445F-46A5-A6CC44EE3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79831"/>
            <a:ext cx="10105032" cy="407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72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C8A47-506B-7DDE-25C0-8406878BB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074EA7-1FB3-BF2E-AE80-DDC98F863C7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지자체의 도시공원 관련 정책 추진 결과를 법적 기준으로 판단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지역별로 계획공급량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6m²)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 실제공급량의 차이를 진단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공급 미달량과 초과량에 따라 점수 부과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3B589E-DEA4-DB5D-DD3D-5D311B8C17F7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49FEB7B-D6CB-4D80-AAF3-F26E679D7D2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9AFB7A-873B-F426-03C6-F67AC3302C0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9CBFFB8-E938-BF0B-743B-BC8E9ED2229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DE3DDC8-7CF5-5427-4447-5C321703F8D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A5613C13-23BF-9EC1-AE29-22F8312538BA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3034CA17-C687-7B0C-2152-C4DC56711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69240"/>
            <a:ext cx="10105032" cy="34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27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ACE85A-5F7F-F08F-F877-CD887EB0C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647C860-5BB7-BD3A-B770-3003478EB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430212"/>
            <a:ext cx="10013640" cy="46650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B2E608-2C74-0811-E9F3-4AC16FF02A01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공원녹지 면적과 비슷한 결과이나 법정기준 충족에 대한 검토 가능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70DE4-B0C9-03F7-4652-B81BC7784CE3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 공급 적정성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A7D64E0-6D77-13D8-55AC-C2C6EFE2BA71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D3E3A9B-07E7-CF5C-BD06-6B0A3EE7F71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37F8378-59B4-5E23-AA94-C51B2985EEE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EBEE541-4747-A956-94EB-E74E3572408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748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BB5AF-F40C-1B90-B7DD-E821D333A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F06298-A3C5-4575-6923-8AC032C94109}"/>
              </a:ext>
            </a:extLst>
          </p:cNvPr>
          <p:cNvSpPr txBox="1"/>
          <p:nvPr/>
        </p:nvSpPr>
        <p:spPr>
          <a:xfrm>
            <a:off x="1043484" y="1598764"/>
            <a:ext cx="10392866" cy="789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지자체별 공원의 질적가치 제고에 어느정도 관심과 정책적 우선순위를 두는 가를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관리에 사용된 예산을 단위 면적으로 환산하여 평가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조성된 공원에 특성에 영향을 받는 한계가 있지만 지자체별 명확한 특성이 들어남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995960-B840-E4F3-5E13-779E1EA4CC96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FBD06B4-3A85-382F-9473-C567AC10750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89F73DA-6A8C-F69B-B168-FABAB2C869F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4811E82-24AB-4A5C-5793-108B0246D98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162BE96-94E1-BE5B-73CB-DCBFD7F0FB0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FDBB935-5DEF-F0BF-28FC-1536CCE203F6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F142E4-0FFE-B1AC-CFDE-135665D8D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42112"/>
            <a:ext cx="10104630" cy="3489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21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66AF7-BF11-5C2A-106D-523E13458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9400AF-0670-BD54-5381-C0956C0678C5}"/>
              </a:ext>
            </a:extLst>
          </p:cNvPr>
          <p:cNvSpPr txBox="1"/>
          <p:nvPr/>
        </p:nvSpPr>
        <p:spPr>
          <a:xfrm>
            <a:off x="1043484" y="1430212"/>
            <a:ext cx="10392866" cy="30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공원면적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1m</a:t>
            </a:r>
            <a:r>
              <a:rPr kumimoji="1" lang="en-US" altLang="ko-KR" sz="1200" spc="-6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당 공원 예산은 시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군별 공원 질적 가치에 대한 관심도와 정책적 우선순위 분석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7D3EEA-FD45-E31B-0818-7F90A6B4AB0B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공원관리 예산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563568-EAE1-A377-90A7-D76B2F4203D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CB1057C-796A-DC03-EBFE-488799F14FF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A3AF6498-9D5E-A67F-8B84-3416E6A38BA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6C79FF18-9743-24C2-9CE4-E26DE324D8E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A3FA638E-15D4-2F49-39C1-2C1E588F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1892000"/>
            <a:ext cx="10234116" cy="457539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F5EA1D6-8E19-E351-C844-40095BAC0ACB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88BBBC0-EF80-E099-CC2C-635C36A18CC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61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9733-67B5-014E-09F9-D4CD78B41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8B8BC4-5870-5560-B8F8-79A9264B9CD7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도시공원의 보완적 역할이 가능한 조성녹지의 면적을 반영하여 그린인프라 수준 평가 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공동주택 주거비율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71%,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 반영 필요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endParaRPr kumimoji="1" lang="ko-KR" altLang="en-US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조성녹지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도시생태현황지도 활용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아파트 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경관녹지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완충녹지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연결녹지 반영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4106E0-9847-1AA2-06F4-5AEBD90D0D0A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7D4BC9-F92F-18E0-90DE-B60F4AE889F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A1EB0BC-185E-85E0-A48C-91A3B0D58A70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70BF26CF-21B5-5798-79EB-4325197FA99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03219B82-E198-7510-D45F-85E1AE42A8B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2AD7EDB1-5B3E-2BE5-22A3-FFC8E222AC5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6678CF-D0D7-E60A-436C-DBD1CD67A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933700"/>
            <a:ext cx="10141406" cy="351661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963A3A4-02F0-6609-EAE8-AAAAF5B87F62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AA954A-70F9-9846-9B95-5EBAE27833A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80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C4E11-CD79-BBC2-2D8E-752579A4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4089A6-9A90-C6F2-606C-B5E5EC7FC821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시군내 지역별 차이 존재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자연환경과 토지이용에 영향을 받는 지표이나 인공적 그린인프라 현황을 정확히 알 수 있는 정보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57AB38-AD1F-9B82-6289-27AF735C7D8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(4)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조성녹지 면적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D8D23A1-67E9-097A-CFA1-93A88E744C2E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B5A40B9-2056-7759-9A5B-09366D52989F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CE05A8C-420D-59F5-B0EB-27D274BB35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42864DB-E517-7229-F192-FFD306B2C13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50E3C62-D407-AF18-92CB-21A061F8C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192204"/>
            <a:ext cx="10105032" cy="402015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DE0C885-E3B1-3666-7DDA-21A6CFB2CD4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DE4AB6-EFE1-D966-9D4B-3038405F3A0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78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4E411-831E-F3BE-EE1A-B3E831F71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C973B2-47B3-EC3B-34FD-670994F394D3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해당공원이 지역내에서 얼마나 주요하게 활용되는 가를 판단하는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유동인구 기반한 방문객 평가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활용성에 대한 세부적인 평가 가능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D01A3CA-842B-E69C-DD41-1DBA5A8BDC72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E203644-82F6-1FC1-4B25-DDBF2F712D85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B5BB81E-F02C-69FE-608F-423B09B64BC9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D7FB36F-2567-E5F0-7F5B-AE65644DA5EF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947BFE-B00B-63A0-4508-D3A0B88A279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E446A635-2AAB-E1B0-E2D8-F76A72C0597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AEA1A47-B9D7-DD9B-1F4F-9AE2947B4A25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AD0042B-4207-E3D9-7D94-597F1C05EF44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AC43F20-30C8-B352-7768-AA8144ACA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2852405"/>
            <a:ext cx="10111533" cy="346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87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5BCC9-EE43-E182-CC59-53629B74C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F37AC7-7036-8A61-1E93-215DCF88AC2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공원의 위치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공원시설물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공원내 토지이용에 따라 동일 행정구역내에서도 상이한 결과가 나옴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해당 시군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행정동이 얼마나 생활밀착형 공원과 매력적인 공원을 가지고 있는가에 대한 평가 가능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28C653-942A-9D83-A7CE-35A2FF6A5171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(5)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 방문객 비율</a:t>
            </a:r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7BAD769-3C2E-75C9-729B-4155F364C41C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95AD550-B858-124A-DB7D-DDAEC47AD60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82C257F-1B6D-5A5C-4BBB-13D986FFE0D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F6A2CC08-A1C0-B968-EDF9-7BB78B86D5D2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A247E3C-1B1C-967E-4544-D6CEAD70B2D6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BA77913-FDF4-A4B1-33C3-20CAFD39B75A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639867-4260-47FB-F96D-3AD84F89F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31" y="2085524"/>
            <a:ext cx="10107086" cy="397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9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84F56-5376-42CF-A25A-12A454E1C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0544DC-19A0-81F5-2277-0CBA2F1E5696}"/>
              </a:ext>
            </a:extLst>
          </p:cNvPr>
          <p:cNvSpPr txBox="1"/>
          <p:nvPr/>
        </p:nvSpPr>
        <p:spPr>
          <a:xfrm>
            <a:off x="984954" y="353456"/>
            <a:ext cx="3511545" cy="4253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2022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 경기도의 전력자립도는 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61%</a:t>
            </a:r>
            <a:endParaRPr lang="ko-KR" altLang="en-US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66E35A-DDA1-E15E-0EB4-FD1BCCBC62D5}"/>
              </a:ext>
            </a:extLst>
          </p:cNvPr>
          <p:cNvSpPr txBox="1"/>
          <p:nvPr/>
        </p:nvSpPr>
        <p:spPr>
          <a:xfrm>
            <a:off x="830747" y="878522"/>
            <a:ext cx="5265253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85.8TWh,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소비량은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140.5TWh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 다른 시도 대비 전력 자립도가 낮은 편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3469481-1A57-A03C-173E-CFCB5295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811" y="2195593"/>
            <a:ext cx="3441055" cy="28833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B2A283A-0754-AB90-1A51-AC9396F0D580}"/>
              </a:ext>
            </a:extLst>
          </p:cNvPr>
          <p:cNvSpPr txBox="1"/>
          <p:nvPr/>
        </p:nvSpPr>
        <p:spPr>
          <a:xfrm>
            <a:off x="1801107" y="1755790"/>
            <a:ext cx="3027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spc="-1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시도별 전력 소비 및 발전량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EBB342-089F-F32A-498A-6F6922CAEDE9}"/>
              </a:ext>
            </a:extLst>
          </p:cNvPr>
          <p:cNvSpPr/>
          <p:nvPr/>
        </p:nvSpPr>
        <p:spPr>
          <a:xfrm>
            <a:off x="3305525" y="2319094"/>
            <a:ext cx="227086" cy="2820453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C52F13-4C4A-0EA1-2363-C83ED25BE12F}"/>
              </a:ext>
            </a:extLst>
          </p:cNvPr>
          <p:cNvSpPr/>
          <p:nvPr/>
        </p:nvSpPr>
        <p:spPr>
          <a:xfrm>
            <a:off x="4304518" y="2319094"/>
            <a:ext cx="611430" cy="163072"/>
          </a:xfrm>
          <a:prstGeom prst="rect">
            <a:avLst/>
          </a:prstGeom>
          <a:solidFill>
            <a:srgbClr val="91CC7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소비량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39DA7-F978-E108-F813-DB109D8A29A3}"/>
              </a:ext>
            </a:extLst>
          </p:cNvPr>
          <p:cNvSpPr/>
          <p:nvPr/>
        </p:nvSpPr>
        <p:spPr>
          <a:xfrm>
            <a:off x="4304518" y="2526454"/>
            <a:ext cx="611430" cy="163072"/>
          </a:xfrm>
          <a:prstGeom prst="rect">
            <a:avLst/>
          </a:prstGeom>
          <a:solidFill>
            <a:srgbClr val="5470C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발전량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30BC68-4026-A47E-7785-ECAC9F5E99F3}"/>
              </a:ext>
            </a:extLst>
          </p:cNvPr>
          <p:cNvSpPr txBox="1"/>
          <p:nvPr/>
        </p:nvSpPr>
        <p:spPr>
          <a:xfrm>
            <a:off x="1445488" y="2008552"/>
            <a:ext cx="59349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8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8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0F4584DB-9F1B-6E4F-82EF-222D00D6F51D}"/>
              </a:ext>
            </a:extLst>
          </p:cNvPr>
          <p:cNvCxnSpPr>
            <a:cxnSpLocks/>
          </p:cNvCxnSpPr>
          <p:nvPr/>
        </p:nvCxnSpPr>
        <p:spPr>
          <a:xfrm>
            <a:off x="3315049" y="3404707"/>
            <a:ext cx="1080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8A11ED0-A7A2-278A-2E88-5FDDA5A35318}"/>
              </a:ext>
            </a:extLst>
          </p:cNvPr>
          <p:cNvCxnSpPr>
            <a:cxnSpLocks/>
          </p:cNvCxnSpPr>
          <p:nvPr/>
        </p:nvCxnSpPr>
        <p:spPr>
          <a:xfrm>
            <a:off x="3370801" y="2430725"/>
            <a:ext cx="0" cy="97200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91F496B0-345E-281C-175A-7648AEE03AAE}"/>
              </a:ext>
            </a:extLst>
          </p:cNvPr>
          <p:cNvCxnSpPr>
            <a:cxnSpLocks/>
          </p:cNvCxnSpPr>
          <p:nvPr/>
        </p:nvCxnSpPr>
        <p:spPr>
          <a:xfrm>
            <a:off x="3315049" y="2428395"/>
            <a:ext cx="108000" cy="0"/>
          </a:xfrm>
          <a:prstGeom prst="line">
            <a:avLst/>
          </a:prstGeom>
          <a:ln w="127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4CA65BF-03D5-E73F-9D67-92ED212DC2E1}"/>
              </a:ext>
            </a:extLst>
          </p:cNvPr>
          <p:cNvSpPr txBox="1"/>
          <p:nvPr/>
        </p:nvSpPr>
        <p:spPr>
          <a:xfrm>
            <a:off x="6660855" y="356823"/>
            <a:ext cx="4731391" cy="41857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신재생 발전량 증가율 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12.9% (2014-2023 </a:t>
            </a:r>
            <a:r>
              <a:rPr lang="ko-KR" altLang="en-US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연평균</a:t>
            </a:r>
            <a:r>
              <a:rPr lang="en-US" altLang="ko-KR" sz="16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600" dirty="0">
              <a:ln w="3175">
                <a:solidFill>
                  <a:schemeClr val="tx1">
                    <a:lumMod val="85000"/>
                    <a:lumOff val="15000"/>
                    <a:alpha val="1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550301-8412-E6A6-F8B2-20551AE8072F}"/>
              </a:ext>
            </a:extLst>
          </p:cNvPr>
          <p:cNvSpPr txBox="1"/>
          <p:nvPr/>
        </p:nvSpPr>
        <p:spPr>
          <a:xfrm>
            <a:off x="6606567" y="878522"/>
            <a:ext cx="526525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 평균 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(9.4%)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대비 경기도의 증가율은 높은 편이나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다른 시도 대비 낮은 편</a:t>
            </a:r>
            <a:endParaRPr lang="en-US" altLang="ko-KR" sz="12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4BE853C-FCFA-B462-99F7-5E273B50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468" y="2210774"/>
            <a:ext cx="4041614" cy="286820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56C423C-84B7-7392-0DD5-EEB583497221}"/>
              </a:ext>
            </a:extLst>
          </p:cNvPr>
          <p:cNvSpPr txBox="1"/>
          <p:nvPr/>
        </p:nvSpPr>
        <p:spPr>
          <a:xfrm>
            <a:off x="7464507" y="1811734"/>
            <a:ext cx="33071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 발전량 연평균 증가율 </a:t>
            </a:r>
            <a:r>
              <a:rPr lang="en-US" altLang="ko-KR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(2014-2023)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2F0D568-ACB1-C3B9-3AE6-D57924C53C08}"/>
              </a:ext>
            </a:extLst>
          </p:cNvPr>
          <p:cNvSpPr txBox="1"/>
          <p:nvPr/>
        </p:nvSpPr>
        <p:spPr>
          <a:xfrm>
            <a:off x="9026550" y="5093295"/>
            <a:ext cx="227483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한국에너지공단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2024,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신재생에너지 보급통계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100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EB80C-476C-CA5E-0E14-2DBC01E91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001EBB2-076F-3567-92B6-E61CABA7009F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소외인구란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  <a:cs typeface="Pretendard" panose="02000503000000020004" pitchFamily="50" charset="-127"/>
              </a:rPr>
              <a:t>?</a:t>
            </a:r>
          </a:p>
          <a:p>
            <a:pPr defTabSz="457200" latinLnBrk="0">
              <a:lnSpc>
                <a:spcPct val="130000"/>
              </a:lnSpc>
              <a:buClr>
                <a:srgbClr val="004A8D"/>
              </a:buClr>
              <a:buSzPct val="100000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도시공원 및 녹지 등에 관한 법률 시행규칙에서 정하고 있는 공원유형별 유치거리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어린이공원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250m,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근린공원 및 주제공원 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500m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이내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에 거주하지 못하여 공원서비스를 받지 못하는 인구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27648D-D67B-6D58-91FC-863D1D90080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(6) </a:t>
            </a:r>
            <a:r>
              <a:rPr lang="ko-KR" altLang="en-US" sz="16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소외인구 비율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8D2852-2B7E-EA54-3E95-1B4BBFED205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C31E0FC-1648-8502-ADCF-1490718C1E5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C55B2917-414E-DF4D-EF46-E560497D7847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43676EA-DEDE-4AF3-5545-F2DCF33698B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CDDE55E-A7F0-7CEB-BC1C-8DBF1610C4BA}"/>
              </a:ext>
            </a:extLst>
          </p:cNvPr>
          <p:cNvSpPr txBox="1"/>
          <p:nvPr/>
        </p:nvSpPr>
        <p:spPr>
          <a:xfrm>
            <a:off x="1043484" y="3261496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C511812-3F45-86F5-B557-ECCBA6910E1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1D2A96-F82E-21C1-2058-E38E1D98A351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9D99F7-05D9-02FC-E250-E6ADA5739B0F}"/>
              </a:ext>
            </a:extLst>
          </p:cNvPr>
          <p:cNvSpPr txBox="1"/>
          <p:nvPr/>
        </p:nvSpPr>
        <p:spPr>
          <a:xfrm>
            <a:off x="1043484" y="2170209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접근성이 낮은 지역을 식별하여</a:t>
            </a:r>
            <a:r>
              <a:rPr kumimoji="1" lang="en-US" altLang="ko-KR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 서비스 사각지대를 해소하고 균형 잡힌 공원 배치를 위한 정책적 근거 제공 지표</a:t>
            </a:r>
            <a:endParaRPr kumimoji="1" lang="en-US" altLang="ko-KR" sz="1200" spc="-6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생활인구 기반의 평가로 기존 부적확한 서비스 인구 정보를 대폭 개선함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B6E79C-AF1E-05DB-C027-ED1DD3685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84" y="3507717"/>
            <a:ext cx="10105032" cy="27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79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3AD225-EED2-58E5-AC44-BA33AF7DEA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AEA32C-66B2-6078-C6AA-C820C51287A4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422EC6-BF93-9147-BAAD-77F304D5AC9C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11EFE3-BDE8-78AB-46F3-07C2545013B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E2D3CA7-EBAF-6E99-C097-2AA26834AE77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20F83890-E505-3EF6-4334-A7D67637BC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79B3CD35-F947-3C32-8700-D2B649ABC310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BC190A6E-2F9C-3EC1-F075-95584F9A710C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ECD193C-A1E9-4384-DC98-5E31CAD37A48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37650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6F1BE-CA71-A560-0CBB-3AE986DA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395ECA1-0B3D-8553-F66A-6988888BC15B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090F06-07EF-072C-DE4E-5076695635C3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205199-CF7B-4506-0DAA-D135E38B53A4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E4296AC-754A-5D69-47E8-331C290BE1F4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350D8D8C-D195-1464-8E4D-850E97924CA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5A246A8-2691-1F1B-A305-107888CDBA1F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86FBB99-56B8-E939-9D82-66F6A02F2614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6DB00E33-FB2F-3393-B12E-F76C0E0BF4B5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FE011124-D348-BE0E-1132-9B9D6EA91105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BC3E41DF-28E5-C608-F665-F7CA2F8E0376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01361F58-1B6B-B24E-44BB-01537189B670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5D2CAD8-704D-0E50-F534-10C6859F7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DF46A6F0-2F59-8657-20D4-DA1A03F6CE00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FDED26-2378-5C48-E9C8-F89D7A851129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426ED6A6-1565-CDB8-5F06-F248A03DB5C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6AADC87-F1AF-D4EC-FF0E-FD12471A2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E3D256F-58F0-945E-0693-A5FDEDB998A3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6990C428-B248-EB56-3341-21C93D0B516E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C1DBD4A-32B3-BDA2-F1F0-26CD05A1C806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35B09D6-8E6B-B94C-7594-357F363BA5B9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CE92D0AE-3AF7-AE98-7EA9-44949E25240F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5B3B80-2AB8-B210-A4A4-0D2ACA7C161D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40132D62-010D-FC56-D7E7-FD7B35BE9480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CEC7E4E9-8A03-43A0-4B7A-641DDC093D6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25B0CB2-5EDC-A08D-61F8-4A5EDA47D74E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50E83E0-C040-FF60-0335-BBC53010A63D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E3744936-A9D9-AC41-D8F9-A8FFB25D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6F17622D-BCD8-0E27-AFCF-AEC12B0314EF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FF1DC9C4-0DF4-69FA-A9AF-92E02A226C35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18D213D9-E920-C85C-EAA8-8C9F4FE7D34B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1FE41-D35E-AFA9-BC93-708E63156981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D56C8B6-3918-1F82-7CA8-F31A13A9BA8D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132AB8-A6B6-D012-E819-73422DB859AD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C140680-3D8E-48EC-0697-9A6A319464D0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A59726E-BD3F-D909-3CB4-5CA48CE44871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FA76711-2DE0-0D77-238A-08AD0B3E6E4E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968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5723F-A901-F627-E1E3-87AE052B9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0C4E34-C397-DEA4-907A-EAD0EC92A72D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04A4844-64D0-03D2-DCF6-B5AC4D1F3189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A40C3-C3ED-30C2-E023-8F359C6C816F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F14F742-657D-1F67-9F9E-511D159B7233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D6591E7A-9750-58AF-32B4-21D826226E3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1CCCEF42-4A3C-17DC-3C66-5C6FC4B01F87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DF8F921-9247-0002-706E-2A71B81890EF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76139A9-1521-0CBA-F248-45965CD75B22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2048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6706F-B621-54B1-24BA-3E4901A3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51D22B-A174-79DD-B0B0-B71F72B1286E}"/>
              </a:ext>
            </a:extLst>
          </p:cNvPr>
          <p:cNvSpPr txBox="1"/>
          <p:nvPr/>
        </p:nvSpPr>
        <p:spPr>
          <a:xfrm>
            <a:off x="1043484" y="159876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전통적인 지표이며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과거 공원면적을 높이기 위한 유용한 정책 지표로 사용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시군 단위 이외에 행정동 단위에서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인당 공원 면적을 산출하여 사용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9B8767-9C86-85C5-A566-4533609BBEC5}"/>
              </a:ext>
            </a:extLst>
          </p:cNvPr>
          <p:cNvSpPr txBox="1"/>
          <p:nvPr/>
        </p:nvSpPr>
        <p:spPr>
          <a:xfrm>
            <a:off x="1043484" y="115427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6A1BDA-663E-8DA8-A0C2-4F58C5F73B70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DC9F627C-885E-DABF-9A8F-D8E153ED2F2B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9A7A8EB8-CA93-AB24-CDE2-115A0C694B5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A5E056F2-D3DD-6485-2E25-27EEEEC029EE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C320A8EF-2AC9-863E-65ED-3B3571FE8B4B}"/>
              </a:ext>
            </a:extLst>
          </p:cNvPr>
          <p:cNvSpPr/>
          <p:nvPr/>
        </p:nvSpPr>
        <p:spPr>
          <a:xfrm>
            <a:off x="5974660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0515A67-6000-E9EC-32CC-57F3DFBC505A}"/>
              </a:ext>
            </a:extLst>
          </p:cNvPr>
          <p:cNvSpPr txBox="1"/>
          <p:nvPr/>
        </p:nvSpPr>
        <p:spPr>
          <a:xfrm>
            <a:off x="7746102" y="5825906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400" dirty="0"/>
              <a:t>1</a:t>
            </a:r>
            <a:r>
              <a:rPr lang="ko-KR" altLang="en-US" sz="1400" dirty="0"/>
              <a:t>인당 공원녹지면적</a:t>
            </a:r>
            <a:endParaRPr lang="en-US" altLang="ko-KR" dirty="0"/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EC6BCB39-6568-8717-9051-9F108BD4F09C}"/>
              </a:ext>
            </a:extLst>
          </p:cNvPr>
          <p:cNvSpPr/>
          <p:nvPr/>
        </p:nvSpPr>
        <p:spPr>
          <a:xfrm>
            <a:off x="1097114" y="2909158"/>
            <a:ext cx="4736610" cy="3270662"/>
          </a:xfrm>
          <a:prstGeom prst="roundRect">
            <a:avLst>
              <a:gd name="adj" fmla="val 6178"/>
            </a:avLst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D3E5FC25-CA5C-9B65-D709-F261C849495A}"/>
              </a:ext>
            </a:extLst>
          </p:cNvPr>
          <p:cNvSpPr/>
          <p:nvPr/>
        </p:nvSpPr>
        <p:spPr>
          <a:xfrm>
            <a:off x="1242946" y="4015088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E49F405C-CD15-1346-F2A3-80D6B93AF514}"/>
              </a:ext>
            </a:extLst>
          </p:cNvPr>
          <p:cNvSpPr/>
          <p:nvPr/>
        </p:nvSpPr>
        <p:spPr>
          <a:xfrm>
            <a:off x="1240590" y="3416556"/>
            <a:ext cx="4441334" cy="589362"/>
          </a:xfrm>
          <a:prstGeom prst="roundRect">
            <a:avLst>
              <a:gd name="adj" fmla="val 17105"/>
            </a:avLst>
          </a:prstGeom>
          <a:solidFill>
            <a:schemeClr val="bg1"/>
          </a:solidFill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/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행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정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동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행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정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동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7A6E742-73E9-75BD-FC07-87A2D5808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1" y="4117758"/>
                <a:ext cx="4393182" cy="396006"/>
              </a:xfrm>
              <a:prstGeom prst="rect">
                <a:avLst/>
              </a:prstGeom>
              <a:blipFill>
                <a:blip r:embed="rId2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36F918AB-2B72-75EE-F6EA-408B99D25BD9}"/>
              </a:ext>
            </a:extLst>
          </p:cNvPr>
          <p:cNvSpPr/>
          <p:nvPr/>
        </p:nvSpPr>
        <p:spPr>
          <a:xfrm>
            <a:off x="1238051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EBDEA47-B370-EC6B-A485-9DFFF1A9410F}"/>
              </a:ext>
            </a:extLst>
          </p:cNvPr>
          <p:cNvSpPr txBox="1"/>
          <p:nvPr/>
        </p:nvSpPr>
        <p:spPr>
          <a:xfrm>
            <a:off x="1740318" y="4699359"/>
            <a:ext cx="119103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공원 면적 산출 </a:t>
            </a:r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5367F02D-005F-A43F-2E91-7BBDC8220800}"/>
              </a:ext>
            </a:extLst>
          </p:cNvPr>
          <p:cNvSpPr/>
          <p:nvPr/>
        </p:nvSpPr>
        <p:spPr>
          <a:xfrm>
            <a:off x="1315757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0" dirty="0">
                <a:solidFill>
                  <a:srgbClr val="0070C0"/>
                </a:solidFill>
                <a:effectLst/>
              </a:rPr>
              <a:t>1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/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buClr>
                    <a:schemeClr val="accent2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시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군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인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당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공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원</m:t>
                      </m:r>
                      <m:r>
                        <a:rPr lang="ko-KR" altLang="en-US" sz="1200" b="0" i="1">
                          <a:latin typeface="Cambria Math" panose="02040503050406030204" pitchFamily="18" charset="0"/>
                        </a:rPr>
                        <m:t>면</m:t>
                      </m:r>
                      <m:r>
                        <a:rPr lang="ko-KR" altLang="en-US" sz="1200" b="0" i="1" smtClean="0">
                          <a:latin typeface="Cambria Math" panose="02040503050406030204" pitchFamily="18" charset="0"/>
                        </a:rPr>
                        <m:t>적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공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원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면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적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ko-KR" altLang="en-US" sz="1200" i="1">
                              <a:latin typeface="Cambria Math" panose="02040503050406030204" pitchFamily="18" charset="0"/>
                            </a:rPr>
                            <m:t>조</m:t>
                          </m:r>
                          <m:r>
                            <a:rPr lang="ko-KR" altLang="en-US" sz="1200" i="1" smtClean="0">
                              <a:latin typeface="Cambria Math" panose="02040503050406030204" pitchFamily="18" charset="0"/>
                            </a:rPr>
                            <m:t>성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시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군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전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체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인</m:t>
                          </m:r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</a:rPr>
                            <m:t>구</m:t>
                          </m:r>
                          <m:r>
                            <a:rPr lang="ko-KR" altLang="en-US" sz="1200" b="0" i="1">
                              <a:latin typeface="Cambria Math" panose="02040503050406030204" pitchFamily="18" charset="0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lang="ko-KR" altLang="en-US" sz="12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5CACBBC-3976-50CE-2187-4BF2700C5D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050" y="3512552"/>
                <a:ext cx="4393183" cy="396006"/>
              </a:xfrm>
              <a:prstGeom prst="rect">
                <a:avLst/>
              </a:prstGeom>
              <a:blipFill>
                <a:blip r:embed="rId3"/>
                <a:stretch>
                  <a:fillRect t="-3077" b="-1692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TextBox 86">
            <a:extLst>
              <a:ext uri="{FF2B5EF4-FFF2-40B4-BE49-F238E27FC236}">
                <a16:creationId xmlns:a16="http://schemas.microsoft.com/office/drawing/2014/main" id="{6355EEF1-D9F2-125A-2869-085869493B0B}"/>
              </a:ext>
            </a:extLst>
          </p:cNvPr>
          <p:cNvSpPr txBox="1"/>
          <p:nvPr/>
        </p:nvSpPr>
        <p:spPr>
          <a:xfrm>
            <a:off x="1043484" y="2542051"/>
            <a:ext cx="1391137" cy="246221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>
              <a:buSzPct val="120000"/>
            </a:pPr>
            <a:r>
              <a:rPr lang="ko-KR" altLang="en-US" sz="1600" dirty="0">
                <a:solidFill>
                  <a:schemeClr val="tx1"/>
                </a:solidFill>
                <a:cs typeface="+mn-cs"/>
              </a:rPr>
              <a:t>데이터 및 방법론</a:t>
            </a:r>
            <a:endParaRPr lang="en-US" altLang="ko-KR" sz="1600" dirty="0">
              <a:solidFill>
                <a:schemeClr val="tx1"/>
              </a:solidFill>
              <a:cs typeface="+mn-cs"/>
            </a:endParaRPr>
          </a:p>
        </p:txBody>
      </p:sp>
      <p:sp>
        <p:nvSpPr>
          <p:cNvPr id="92" name="사각형: 둥근 모서리 91">
            <a:extLst>
              <a:ext uri="{FF2B5EF4-FFF2-40B4-BE49-F238E27FC236}">
                <a16:creationId xmlns:a16="http://schemas.microsoft.com/office/drawing/2014/main" id="{0508EF4B-8B2A-60C0-0AE8-EACEDEE78F60}"/>
              </a:ext>
            </a:extLst>
          </p:cNvPr>
          <p:cNvSpPr/>
          <p:nvPr/>
        </p:nvSpPr>
        <p:spPr>
          <a:xfrm>
            <a:off x="1238050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524C910-E435-1E99-47E9-C72E6C57A4F8}"/>
              </a:ext>
            </a:extLst>
          </p:cNvPr>
          <p:cNvSpPr txBox="1"/>
          <p:nvPr/>
        </p:nvSpPr>
        <p:spPr>
          <a:xfrm>
            <a:off x="1664620" y="5236811"/>
            <a:ext cx="129362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en-US" altLang="ko-KR" sz="1600" dirty="0">
                <a:ln w="3175">
                  <a:noFill/>
                </a:ln>
                <a:solidFill>
                  <a:srgbClr val="002060"/>
                </a:solidFill>
              </a:rPr>
              <a:t>KLIS </a:t>
            </a:r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공원정보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DF7AF46-7839-B9CB-BECC-01710E8C0AEC}"/>
              </a:ext>
            </a:extLst>
          </p:cNvPr>
          <p:cNvSpPr txBox="1"/>
          <p:nvPr/>
        </p:nvSpPr>
        <p:spPr>
          <a:xfrm>
            <a:off x="1445467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*KLIS: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한국토지정보시스템 </a:t>
            </a:r>
            <a:endParaRPr lang="en-US" altLang="ko-KR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2595C5E6-2B01-691E-736F-3EFC0B9F138C}"/>
              </a:ext>
            </a:extLst>
          </p:cNvPr>
          <p:cNvSpPr/>
          <p:nvPr/>
        </p:nvSpPr>
        <p:spPr>
          <a:xfrm>
            <a:off x="3488714" y="4672806"/>
            <a:ext cx="2195567" cy="365295"/>
          </a:xfrm>
          <a:prstGeom prst="roundRect">
            <a:avLst>
              <a:gd name="adj" fmla="val 21103"/>
            </a:avLst>
          </a:prstGeom>
          <a:solidFill>
            <a:srgbClr val="007BCF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738D169-D0D8-3BB5-5A61-4A2B121F39C3}"/>
              </a:ext>
            </a:extLst>
          </p:cNvPr>
          <p:cNvSpPr txBox="1"/>
          <p:nvPr/>
        </p:nvSpPr>
        <p:spPr>
          <a:xfrm>
            <a:off x="4176769" y="4699359"/>
            <a:ext cx="81945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noFill/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인구 산출</a:t>
            </a:r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34732B21-29D3-BFA8-9595-A271129C1EB4}"/>
              </a:ext>
            </a:extLst>
          </p:cNvPr>
          <p:cNvSpPr/>
          <p:nvPr/>
        </p:nvSpPr>
        <p:spPr>
          <a:xfrm>
            <a:off x="3566420" y="4730619"/>
            <a:ext cx="238558" cy="235844"/>
          </a:xfrm>
          <a:prstGeom prst="ellipse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0070C0"/>
                </a:solidFill>
              </a:rPr>
              <a:t>2</a:t>
            </a:r>
            <a:endParaRPr lang="ko-KR" altLang="en-US" sz="1600" b="0" dirty="0">
              <a:solidFill>
                <a:srgbClr val="0070C0"/>
              </a:solidFill>
              <a:effectLst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9EAB6A7B-0899-40AF-30E2-77A3D95D4156}"/>
              </a:ext>
            </a:extLst>
          </p:cNvPr>
          <p:cNvSpPr/>
          <p:nvPr/>
        </p:nvSpPr>
        <p:spPr>
          <a:xfrm>
            <a:off x="3488713" y="5093470"/>
            <a:ext cx="2195567" cy="873222"/>
          </a:xfrm>
          <a:prstGeom prst="roundRect">
            <a:avLst>
              <a:gd name="adj" fmla="val 9176"/>
            </a:avLst>
          </a:prstGeom>
          <a:solidFill>
            <a:schemeClr val="bg1"/>
          </a:solidFill>
          <a:ln w="12700">
            <a:solidFill>
              <a:srgbClr val="007B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accent2"/>
              </a:buClr>
            </a:pPr>
            <a:endParaRPr lang="ko-KR" altLang="en-US" sz="1400" dirty="0" err="1">
              <a:solidFill>
                <a:schemeClr val="tx1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79A82A4-1406-FCF4-2929-4505F3BD7300}"/>
              </a:ext>
            </a:extLst>
          </p:cNvPr>
          <p:cNvSpPr txBox="1"/>
          <p:nvPr/>
        </p:nvSpPr>
        <p:spPr>
          <a:xfrm>
            <a:off x="3852929" y="5236811"/>
            <a:ext cx="141833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600" dirty="0">
                <a:ln w="3175">
                  <a:noFill/>
                </a:ln>
                <a:solidFill>
                  <a:srgbClr val="002060"/>
                </a:solidFill>
              </a:rPr>
              <a:t>통계청 인구정보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4FE12B-F3EF-82AB-4BF8-8F6B4D292C59}"/>
              </a:ext>
            </a:extLst>
          </p:cNvPr>
          <p:cNvSpPr txBox="1"/>
          <p:nvPr/>
        </p:nvSpPr>
        <p:spPr>
          <a:xfrm>
            <a:off x="3696130" y="5597360"/>
            <a:ext cx="19191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* 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통계청 </a:t>
            </a:r>
            <a:r>
              <a:rPr lang="ko-KR" altLang="en-US" sz="9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인구총조사</a:t>
            </a:r>
            <a:endParaRPr lang="ko-KR" altLang="en-US" sz="9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9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자료 기준</a:t>
            </a:r>
          </a:p>
        </p:txBody>
      </p:sp>
      <p:pic>
        <p:nvPicPr>
          <p:cNvPr id="101" name="그림 100">
            <a:extLst>
              <a:ext uri="{FF2B5EF4-FFF2-40B4-BE49-F238E27FC236}">
                <a16:creationId xmlns:a16="http://schemas.microsoft.com/office/drawing/2014/main" id="{5935F202-BCAD-E2D3-FCD9-663179CEB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367" y="3162370"/>
            <a:ext cx="2102559" cy="2663536"/>
          </a:xfrm>
          <a:prstGeom prst="rect">
            <a:avLst/>
          </a:prstGeom>
        </p:spPr>
      </p:pic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D7C42F20-61C1-9C7F-ABA8-77D861A7B783}"/>
              </a:ext>
            </a:extLst>
          </p:cNvPr>
          <p:cNvCxnSpPr/>
          <p:nvPr/>
        </p:nvCxnSpPr>
        <p:spPr>
          <a:xfrm flipV="1">
            <a:off x="7199464" y="3779631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8C446C9A-F0AF-7851-410D-3077BD6A8917}"/>
              </a:ext>
            </a:extLst>
          </p:cNvPr>
          <p:cNvCxnSpPr/>
          <p:nvPr/>
        </p:nvCxnSpPr>
        <p:spPr>
          <a:xfrm flipV="1">
            <a:off x="7504765" y="4142482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BEEFED21-9196-AFAC-53E8-D12374D87053}"/>
              </a:ext>
            </a:extLst>
          </p:cNvPr>
          <p:cNvCxnSpPr/>
          <p:nvPr/>
        </p:nvCxnSpPr>
        <p:spPr>
          <a:xfrm flipV="1">
            <a:off x="7647229" y="4470375"/>
            <a:ext cx="1676400" cy="950988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B38A3785-3A7F-A523-29AE-910BD8AC9832}"/>
              </a:ext>
            </a:extLst>
          </p:cNvPr>
          <p:cNvSpPr txBox="1"/>
          <p:nvPr/>
        </p:nvSpPr>
        <p:spPr>
          <a:xfrm>
            <a:off x="8902896" y="3616850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FDB5B41-8BF8-1C2C-661C-5E80983BF9A8}"/>
              </a:ext>
            </a:extLst>
          </p:cNvPr>
          <p:cNvSpPr txBox="1"/>
          <p:nvPr/>
        </p:nvSpPr>
        <p:spPr>
          <a:xfrm>
            <a:off x="9181165" y="3991104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B38DCED-DAF7-F70C-B9F8-199574880CD5}"/>
              </a:ext>
            </a:extLst>
          </p:cNvPr>
          <p:cNvSpPr txBox="1"/>
          <p:nvPr/>
        </p:nvSpPr>
        <p:spPr>
          <a:xfrm>
            <a:off x="9323629" y="4340977"/>
            <a:ext cx="158586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안성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시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lang="en-US" altLang="ko-KR" sz="1200" b="0" i="0" u="none" strike="noStrike" kern="1200" baseline="30000" dirty="0">
                <a:solidFill>
                  <a:srgbClr val="000000"/>
                </a:solidFill>
                <a:effectLst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lang="ko-KR" altLang="en-US" sz="1200" baseline="300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AD5EE5EE-9721-EE18-83CD-84384E0AFB0E}"/>
              </a:ext>
            </a:extLst>
          </p:cNvPr>
          <p:cNvSpPr txBox="1"/>
          <p:nvPr/>
        </p:nvSpPr>
        <p:spPr>
          <a:xfrm>
            <a:off x="1238050" y="3040609"/>
            <a:ext cx="444387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b="1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0070C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lang="ko-KR" altLang="en-US" sz="1200" b="1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F5FFC2-420A-9C69-C6D8-47FED148B1DD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2344438-2866-5426-82FB-BBA56B4881D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499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7EB4DB-434B-522E-1696-430411A9B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E2C94A-6883-634A-C34C-F635075829E2}"/>
              </a:ext>
            </a:extLst>
          </p:cNvPr>
          <p:cNvSpPr txBox="1"/>
          <p:nvPr/>
        </p:nvSpPr>
        <p:spPr>
          <a:xfrm>
            <a:off x="1043484" y="1430212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동일 시군의 행정동 수준에서 산정한 결과 극심한 차이를 보임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marR="0" lvl="0" indent="-134938" defTabSz="457200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 밀도에 의한 영향이 매우 큼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DCC6A2-CC28-825D-B50D-CC70122095EA}"/>
              </a:ext>
            </a:extLst>
          </p:cNvPr>
          <p:cNvSpPr txBox="1"/>
          <p:nvPr/>
        </p:nvSpPr>
        <p:spPr>
          <a:xfrm>
            <a:off x="1043484" y="985727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(1) 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도시공원 조성면적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_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분석결과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94E4D4C-34E6-F62B-AB6B-D0DE1FCD461D}"/>
              </a:ext>
            </a:extLst>
          </p:cNvPr>
          <p:cNvSpPr txBox="1"/>
          <p:nvPr/>
        </p:nvSpPr>
        <p:spPr>
          <a:xfrm>
            <a:off x="678348" y="238471"/>
            <a:ext cx="2933532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FADAAA25-8DF4-602E-593D-8A95904B78F8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12A55692-472F-FB81-2F8C-680E33EE77B6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9E0E0F75-FA13-C5F3-5586-8274F2A8F58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72B2073-79B8-0A47-7C5C-FE1F5DFC4374}"/>
              </a:ext>
            </a:extLst>
          </p:cNvPr>
          <p:cNvSpPr/>
          <p:nvPr/>
        </p:nvSpPr>
        <p:spPr>
          <a:xfrm>
            <a:off x="0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C0DF29-85E9-A9BE-8D1F-C757625448F7}"/>
              </a:ext>
            </a:extLst>
          </p:cNvPr>
          <p:cNvSpPr/>
          <p:nvPr/>
        </p:nvSpPr>
        <p:spPr>
          <a:xfrm>
            <a:off x="11148516" y="2057400"/>
            <a:ext cx="1043484" cy="41833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178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673EB-41CD-7607-818D-BDB8553CE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3B7E06C-E812-F1FD-A760-EEC6FB5C97BC}"/>
              </a:ext>
            </a:extLst>
          </p:cNvPr>
          <p:cNvSpPr txBox="1"/>
          <p:nvPr/>
        </p:nvSpPr>
        <p:spPr>
          <a:xfrm>
            <a:off x="589448" y="323569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 및 추후 운영 방향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5D0A95-C0B6-0846-74CA-4D8AA3F6F3E6}"/>
              </a:ext>
            </a:extLst>
          </p:cNvPr>
          <p:cNvSpPr txBox="1"/>
          <p:nvPr/>
        </p:nvSpPr>
        <p:spPr>
          <a:xfrm>
            <a:off x="830748" y="942199"/>
            <a:ext cx="100479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기대효과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FEA0D246-9345-540C-C2E5-29F37C5A811A}"/>
              </a:ext>
            </a:extLst>
          </p:cNvPr>
          <p:cNvGrpSpPr/>
          <p:nvPr/>
        </p:nvGrpSpPr>
        <p:grpSpPr>
          <a:xfrm>
            <a:off x="715222" y="113109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BFE2E2E9-4411-098D-864D-8F2E406583C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EEED966F-F840-9797-B34E-9613CEBBF13B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FF8FEC37-A6D5-E2E0-369D-66B4256634BE}"/>
              </a:ext>
            </a:extLst>
          </p:cNvPr>
          <p:cNvGrpSpPr/>
          <p:nvPr/>
        </p:nvGrpSpPr>
        <p:grpSpPr>
          <a:xfrm>
            <a:off x="456657" y="508797"/>
            <a:ext cx="191586" cy="183356"/>
            <a:chOff x="513533" y="1232778"/>
            <a:chExt cx="191586" cy="183356"/>
          </a:xfrm>
        </p:grpSpPr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363BC1ED-D516-5F20-0D2B-4C10A5876BB8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42D1BC0E-5226-BFB5-0C71-F67C802D824E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40" name="사각형: 둥근 모서리 39">
                <a:extLst>
                  <a:ext uri="{FF2B5EF4-FFF2-40B4-BE49-F238E27FC236}">
                    <a16:creationId xmlns:a16="http://schemas.microsoft.com/office/drawing/2014/main" id="{6BE9E2D3-C6DF-A715-E309-B0DFCBD3E566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38" name="화살표: 갈매기형 수장 37">
              <a:extLst>
                <a:ext uri="{FF2B5EF4-FFF2-40B4-BE49-F238E27FC236}">
                  <a16:creationId xmlns:a16="http://schemas.microsoft.com/office/drawing/2014/main" id="{E9820B2E-2E23-1F2D-BD33-ED6490727B5F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A6CEA4F-508B-50C5-A9C6-D0CE6D67FA10}"/>
              </a:ext>
            </a:extLst>
          </p:cNvPr>
          <p:cNvSpPr txBox="1"/>
          <p:nvPr/>
        </p:nvSpPr>
        <p:spPr>
          <a:xfrm>
            <a:off x="830748" y="1671063"/>
            <a:ext cx="14323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추후 운영 방향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294C7A1-2756-C1A2-24BD-33939D5116D1}"/>
              </a:ext>
            </a:extLst>
          </p:cNvPr>
          <p:cNvGrpSpPr/>
          <p:nvPr/>
        </p:nvGrpSpPr>
        <p:grpSpPr>
          <a:xfrm>
            <a:off x="715222" y="1859961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A970A57-B311-58B5-EE88-2240FEF0507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AE010F49-DAC8-3B8C-EABF-A65F74F1C84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0431DB5-C440-46E0-5922-BC8E596BCC1A}"/>
              </a:ext>
            </a:extLst>
          </p:cNvPr>
          <p:cNvSpPr txBox="1"/>
          <p:nvPr/>
        </p:nvSpPr>
        <p:spPr>
          <a:xfrm>
            <a:off x="830748" y="1367027"/>
            <a:ext cx="10392866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도시공원 서비스 공급을 형평성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다양성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 등 다양한 측면에서 공원서비스를 평가함에 따라 도시공원 서비스의 실질적인 향상 정책 유도가 기대됨</a:t>
            </a: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14CB19-2F64-ACE9-07BA-D63E7FF0E04A}"/>
              </a:ext>
            </a:extLst>
          </p:cNvPr>
          <p:cNvSpPr txBox="1"/>
          <p:nvPr/>
        </p:nvSpPr>
        <p:spPr>
          <a:xfrm>
            <a:off x="830748" y="2159422"/>
            <a:ext cx="1039286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주기로 평가결과 공개 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매년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말 공개 예정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31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모든 지자체를 대상을 평가하고 평가점수를 통한 순위 공개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인포그래픽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등을 활용해 일반인이 쉽게 이해하도록 공개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평가에 활용된 기초자료를 웹에서 지자체 및 누구나 활용 가능하도록 제공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지자체별 세부 현황 및 개선 방향을 담은 리포트 제공</a:t>
            </a:r>
          </a:p>
        </p:txBody>
      </p:sp>
    </p:spTree>
    <p:extLst>
      <p:ext uri="{BB962C8B-B14F-4D97-AF65-F5344CB8AC3E}">
        <p14:creationId xmlns:p14="http://schemas.microsoft.com/office/powerpoint/2010/main" val="202060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CC5A80-4A2D-763C-9D77-6185071FD283}"/>
              </a:ext>
            </a:extLst>
          </p:cNvPr>
          <p:cNvSpPr txBox="1"/>
          <p:nvPr/>
        </p:nvSpPr>
        <p:spPr>
          <a:xfrm>
            <a:off x="589448" y="535543"/>
            <a:ext cx="11050102" cy="45935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선행 </a:t>
            </a:r>
            <a:r>
              <a:rPr lang="ko-KR" altLang="en-US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연구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B25A03E-8363-EFAF-5300-39420CC1D38F}"/>
              </a:ext>
            </a:extLst>
          </p:cNvPr>
          <p:cNvGrpSpPr/>
          <p:nvPr/>
        </p:nvGrpSpPr>
        <p:grpSpPr>
          <a:xfrm>
            <a:off x="456657" y="720771"/>
            <a:ext cx="191586" cy="183356"/>
            <a:chOff x="513533" y="1232778"/>
            <a:chExt cx="191586" cy="18335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D7F222B-1714-F228-D5DC-A39B5D72064E}"/>
                </a:ext>
              </a:extLst>
            </p:cNvPr>
            <p:cNvGrpSpPr/>
            <p:nvPr/>
          </p:nvGrpSpPr>
          <p:grpSpPr>
            <a:xfrm>
              <a:off x="513533" y="1232778"/>
              <a:ext cx="191586" cy="183356"/>
              <a:chOff x="555013" y="1169039"/>
              <a:chExt cx="109274" cy="292392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1803D53D-FC6A-A8AA-B795-8F150BA059DA}"/>
                  </a:ext>
                </a:extLst>
              </p:cNvPr>
              <p:cNvSpPr/>
              <p:nvPr/>
            </p:nvSpPr>
            <p:spPr>
              <a:xfrm>
                <a:off x="613978" y="1169039"/>
                <a:ext cx="50309" cy="292392"/>
              </a:xfrm>
              <a:prstGeom prst="roundRect">
                <a:avLst>
                  <a:gd name="adj" fmla="val 31430"/>
                </a:avLst>
              </a:prstGeom>
              <a:solidFill>
                <a:schemeClr val="bg1">
                  <a:lumMod val="75000"/>
                </a:schemeClr>
              </a:soli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0D2861DA-A58C-20ED-88F2-9C0E1E878682}"/>
                  </a:ext>
                </a:extLst>
              </p:cNvPr>
              <p:cNvSpPr/>
              <p:nvPr/>
            </p:nvSpPr>
            <p:spPr>
              <a:xfrm>
                <a:off x="555013" y="1169039"/>
                <a:ext cx="98974" cy="292392"/>
              </a:xfrm>
              <a:prstGeom prst="roundRect">
                <a:avLst/>
              </a:prstGeom>
              <a:gradFill flip="none" rotWithShape="1">
                <a:gsLst>
                  <a:gs pos="12000">
                    <a:schemeClr val="accent2"/>
                  </a:gs>
                  <a:gs pos="100000">
                    <a:schemeClr val="accent4"/>
                  </a:gs>
                </a:gsLst>
                <a:lin ang="2700000" scaled="1"/>
                <a:tileRect/>
              </a:gradFill>
              <a:ln w="508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latin typeface="경기천년제목 Bold" panose="02020803020101020101" pitchFamily="18" charset="-127"/>
                  <a:ea typeface="경기천년제목 Bold" panose="02020803020101020101" pitchFamily="18" charset="-127"/>
                </a:endParaRPr>
              </a:p>
            </p:txBody>
          </p:sp>
        </p:grp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0E51EF09-F1D3-C584-59C3-EFFF1E69547E}"/>
                </a:ext>
              </a:extLst>
            </p:cNvPr>
            <p:cNvSpPr/>
            <p:nvPr/>
          </p:nvSpPr>
          <p:spPr>
            <a:xfrm>
              <a:off x="572263" y="1280872"/>
              <a:ext cx="67500" cy="84940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268994B-343C-6C45-6FF0-A2362552467B}"/>
              </a:ext>
            </a:extLst>
          </p:cNvPr>
          <p:cNvSpPr txBox="1"/>
          <p:nvPr/>
        </p:nvSpPr>
        <p:spPr>
          <a:xfrm>
            <a:off x="830747" y="1015870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백서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B38A5BE-33FC-6614-25A7-02136D4E3748}"/>
              </a:ext>
            </a:extLst>
          </p:cNvPr>
          <p:cNvGrpSpPr/>
          <p:nvPr/>
        </p:nvGrpSpPr>
        <p:grpSpPr>
          <a:xfrm>
            <a:off x="715222" y="1183798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169BAC2-1EC8-EB6F-3598-B9BB22D62CD1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F15D47EE-278E-07D9-C02E-3D611E41BC4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F5D8E1D-4C0E-63E9-CE3D-4E4D4183ADFE}"/>
              </a:ext>
            </a:extLst>
          </p:cNvPr>
          <p:cNvSpPr txBox="1"/>
          <p:nvPr/>
        </p:nvSpPr>
        <p:spPr>
          <a:xfrm>
            <a:off x="830747" y="1452016"/>
            <a:ext cx="5265253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2006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년부터 제작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0AED7-D0EA-7034-419E-535EFC84D158}"/>
              </a:ext>
            </a:extLst>
          </p:cNvPr>
          <p:cNvSpPr txBox="1"/>
          <p:nvPr/>
        </p:nvSpPr>
        <p:spPr>
          <a:xfrm>
            <a:off x="830747" y="2395859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한국에너지기술 연구원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6B0003A-FE95-3EDD-E0F8-59D039F28889}"/>
              </a:ext>
            </a:extLst>
          </p:cNvPr>
          <p:cNvGrpSpPr/>
          <p:nvPr/>
        </p:nvGrpSpPr>
        <p:grpSpPr>
          <a:xfrm>
            <a:off x="715222" y="2563787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420F6EF6-5E3F-DD9C-53B4-AF1D7CCF544C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D7AF175D-1946-F473-5C8F-4F76FD3D33DA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EFA0B0E2-F1D0-805E-BC5E-26D76CE7B391}"/>
              </a:ext>
            </a:extLst>
          </p:cNvPr>
          <p:cNvSpPr txBox="1"/>
          <p:nvPr/>
        </p:nvSpPr>
        <p:spPr>
          <a:xfrm>
            <a:off x="830747" y="2832005"/>
            <a:ext cx="5265253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플랫폼을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운영중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27DEB9-9451-24E2-623F-EE18F5BF3A39}"/>
              </a:ext>
            </a:extLst>
          </p:cNvPr>
          <p:cNvSpPr txBox="1"/>
          <p:nvPr/>
        </p:nvSpPr>
        <p:spPr>
          <a:xfrm>
            <a:off x="830747" y="4044066"/>
            <a:ext cx="1987953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C34D3769-4957-BE84-4B6C-93757347B2D3}"/>
              </a:ext>
            </a:extLst>
          </p:cNvPr>
          <p:cNvGrpSpPr/>
          <p:nvPr/>
        </p:nvGrpSpPr>
        <p:grpSpPr>
          <a:xfrm>
            <a:off x="715222" y="421199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B7E64515-3C18-C717-11D7-1A7A8AEB283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FEB74EA-A4FB-FBD0-E2B0-05EAB3D98638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6A8A459A-9B68-9ACD-6194-BCF99C68D795}"/>
              </a:ext>
            </a:extLst>
          </p:cNvPr>
          <p:cNvSpPr txBox="1"/>
          <p:nvPr/>
        </p:nvSpPr>
        <p:spPr>
          <a:xfrm>
            <a:off x="830747" y="4480212"/>
            <a:ext cx="5265253" cy="300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플랫폼을 </a:t>
            </a:r>
            <a:r>
              <a:rPr lang="ko-KR" altLang="en-US" sz="12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운영중</a:t>
            </a:r>
            <a:r>
              <a:rPr lang="en-US" altLang="ko-KR" sz="12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3059708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DB55E-3436-C3EB-A06C-A53B28E1C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AA4A084-93CE-D3D6-4FB8-E23538304BAE}"/>
              </a:ext>
            </a:extLst>
          </p:cNvPr>
          <p:cNvSpPr txBox="1"/>
          <p:nvPr/>
        </p:nvSpPr>
        <p:spPr>
          <a:xfrm>
            <a:off x="830748" y="872155"/>
            <a:ext cx="1631421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 err="1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단계별 개념 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28AEC3A-741D-01E0-1A40-E99129A367EB}"/>
              </a:ext>
            </a:extLst>
          </p:cNvPr>
          <p:cNvGrpSpPr/>
          <p:nvPr/>
        </p:nvGrpSpPr>
        <p:grpSpPr>
          <a:xfrm>
            <a:off x="715222" y="1061053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E3C1407B-08B7-E7D0-ACF7-2B0D79E3B8CB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0DE11069-9D00-319F-0065-AF420E513DB6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5A561B8-7642-6E6B-2924-7A2BC19A9D99}"/>
              </a:ext>
            </a:extLst>
          </p:cNvPr>
          <p:cNvSpPr txBox="1"/>
          <p:nvPr/>
        </p:nvSpPr>
        <p:spPr>
          <a:xfrm>
            <a:off x="830748" y="2120446"/>
            <a:ext cx="210295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분석 방법 및 결과 </a:t>
            </a: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4FA2614A-707D-92FC-BF70-CC784F21593C}"/>
              </a:ext>
            </a:extLst>
          </p:cNvPr>
          <p:cNvGrpSpPr/>
          <p:nvPr/>
        </p:nvGrpSpPr>
        <p:grpSpPr>
          <a:xfrm>
            <a:off x="715222" y="2309344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3" name="사각형: 둥근 모서리 42">
              <a:extLst>
                <a:ext uri="{FF2B5EF4-FFF2-40B4-BE49-F238E27FC236}">
                  <a16:creationId xmlns:a16="http://schemas.microsoft.com/office/drawing/2014/main" id="{A0BC3E3F-B5EE-06FD-22BE-C719239DCE04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D6CC8A9F-AC5D-2DD2-4721-EEDEFC261604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C873F7B-E5C2-AFAC-2EB9-0FD131C2CEC2}"/>
              </a:ext>
            </a:extLst>
          </p:cNvPr>
          <p:cNvSpPr txBox="1"/>
          <p:nvPr/>
        </p:nvSpPr>
        <p:spPr>
          <a:xfrm>
            <a:off x="830748" y="3159537"/>
            <a:ext cx="1699092" cy="3777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기존 지표와의 평가 차이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D60FA2B0-9728-B15E-027B-3E4EB43ECF96}"/>
              </a:ext>
            </a:extLst>
          </p:cNvPr>
          <p:cNvGrpSpPr/>
          <p:nvPr/>
        </p:nvGrpSpPr>
        <p:grpSpPr>
          <a:xfrm>
            <a:off x="715222" y="3348435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4AD58D56-4D14-3A0D-1F20-75A56A655E23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EA083573-5F40-CE53-E5BF-E39097EDEBBC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D57A72E-7203-FDFD-9F65-BD904CA13A82}"/>
              </a:ext>
            </a:extLst>
          </p:cNvPr>
          <p:cNvSpPr txBox="1"/>
          <p:nvPr/>
        </p:nvSpPr>
        <p:spPr>
          <a:xfrm>
            <a:off x="830748" y="1296983"/>
            <a:ext cx="10392866" cy="965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전 지역에 도달하는 태양 복사 에너지를 기반으로 산정한 최대 활용 가능 에너지양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이론적 잠재량을 바탕으로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태양광 모듈 효율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설치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지형 조건 등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기술적·지리적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제약을 반영하여 산정한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기술적으로 활용가능한 에너지양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</a:t>
            </a:r>
            <a:r>
              <a:rPr lang="ko-KR" altLang="en-US" sz="1200" dirty="0" err="1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잠재량</a:t>
            </a:r>
            <a:endParaRPr lang="en-US" altLang="ko-KR" sz="1200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D983996-6F52-88CB-9639-BEB52F1DF07A}"/>
              </a:ext>
            </a:extLst>
          </p:cNvPr>
          <p:cNvSpPr txBox="1"/>
          <p:nvPr/>
        </p:nvSpPr>
        <p:spPr>
          <a:xfrm>
            <a:off x="830748" y="2559071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지표를 활용해 공원서비스를 분석한 결과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 단위의 평가와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단위의 평가는 매우 상이한 양상을 보였습니다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이는 시군 내 공원서비스가 일부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읍면동에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편중되지 않도록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형평성 있게 제공될 필요가 있음을 시사합니다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5558D40-A9EF-134F-12B4-5CD3B3DBACA2}"/>
              </a:ext>
            </a:extLst>
          </p:cNvPr>
          <p:cNvSpPr txBox="1"/>
          <p:nvPr/>
        </p:nvSpPr>
        <p:spPr>
          <a:xfrm>
            <a:off x="830748" y="3647896"/>
            <a:ext cx="10392866" cy="522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경기도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시군별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공원서비스 순위는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공원면적이라는 단일 지표로 평가할 때와는 다른 결과를 보이고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공원서비스는 다양한 시각과 요소를 종합적으로 고려해 평가해야만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형평성과 다양성을 아우르는 공원서비스를 효과적으로 제공할 수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20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7B0FA-AE4A-5ADF-F3D9-A2A4294AA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F3ECF369-1B4D-74BE-D38A-A2B59DD47179}"/>
              </a:ext>
            </a:extLst>
          </p:cNvPr>
          <p:cNvSpPr/>
          <p:nvPr/>
        </p:nvSpPr>
        <p:spPr>
          <a:xfrm>
            <a:off x="6377517" y="2417749"/>
            <a:ext cx="3845983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5104092-F0A8-B4E5-4E84-8321DDA8C696}"/>
              </a:ext>
            </a:extLst>
          </p:cNvPr>
          <p:cNvSpPr/>
          <p:nvPr/>
        </p:nvSpPr>
        <p:spPr>
          <a:xfrm>
            <a:off x="1790700" y="2417749"/>
            <a:ext cx="3905250" cy="3736056"/>
          </a:xfrm>
          <a:prstGeom prst="roundRect">
            <a:avLst>
              <a:gd name="adj" fmla="val 701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43">
            <a:extLst>
              <a:ext uri="{FF2B5EF4-FFF2-40B4-BE49-F238E27FC236}">
                <a16:creationId xmlns:a16="http://schemas.microsoft.com/office/drawing/2014/main" id="{83EEE5A4-8953-97AE-DB42-5DB7EBE8F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83876"/>
              </p:ext>
            </p:extLst>
          </p:nvPr>
        </p:nvGraphicFramePr>
        <p:xfrm>
          <a:off x="1991138" y="2855135"/>
          <a:ext cx="3534716" cy="30516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9089">
                  <a:extLst>
                    <a:ext uri="{9D8B030D-6E8A-4147-A177-3AD203B41FA5}">
                      <a16:colId xmlns:a16="http://schemas.microsoft.com/office/drawing/2014/main" val="1835698941"/>
                    </a:ext>
                  </a:extLst>
                </a:gridCol>
                <a:gridCol w="631597">
                  <a:extLst>
                    <a:ext uri="{9D8B030D-6E8A-4147-A177-3AD203B41FA5}">
                      <a16:colId xmlns:a16="http://schemas.microsoft.com/office/drawing/2014/main" val="1713104237"/>
                    </a:ext>
                  </a:extLst>
                </a:gridCol>
                <a:gridCol w="2334030">
                  <a:extLst>
                    <a:ext uri="{9D8B030D-6E8A-4147-A177-3AD203B41FA5}">
                      <a16:colId xmlns:a16="http://schemas.microsoft.com/office/drawing/2014/main" val="3519489397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배치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접근성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도보시간 기준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내 인구비율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433911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연결성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거주지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목적지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간 연결성 측정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0959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공원압력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공원에 대한 잠재적 수요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개별 공원당 적정인구 추정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259189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주변환경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유치권 내 토지이용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4285192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비물리적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프로그램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프로그램의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46697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안전성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안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밖의 교통 및 범죄 안전성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(CPTED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반영여부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05235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편의성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편의시설 제공여부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885788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물리적</a:t>
                      </a:r>
                      <a:br>
                        <a:rPr lang="en-US" altLang="ko-KR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</a:b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설계 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절대 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8034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공원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시내 공원 유형의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0586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건강성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공원설계가 신체적 정신적 건강 증진의 요소 반영 여부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4513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식재와 보행로 설계의 심미성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7350725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생태적</a:t>
                      </a:r>
                      <a:endParaRPr lang="en-US" altLang="ko-KR" sz="800" b="0" kern="1200" dirty="0">
                        <a:solidFill>
                          <a:schemeClr val="bg1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요소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생물다양성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종 다양성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582219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자연성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자연지형과 수목이용정도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026425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수공간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내 공원을 통과하는 수공간의 존재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768265"/>
                  </a:ext>
                </a:extLst>
              </a:tr>
              <a:tr h="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관리</a:t>
                      </a:r>
                    </a:p>
                  </a:txBody>
                  <a:tcPr marL="72000" marR="72000" marT="36000" marB="3600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609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유지관리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편의시설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 err="1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식재관리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양호도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88683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예산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유지 보수 및 관리예산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관리 인력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735774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80000"/>
                        </a:lnSpc>
                      </a:pPr>
                      <a:r>
                        <a:rPr lang="ko-KR" altLang="en-US" sz="800" b="0" kern="1200" dirty="0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이용도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80000"/>
                        </a:lnSpc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방문자수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73652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399A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1200" dirty="0" err="1">
                          <a:solidFill>
                            <a:srgbClr val="000000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청결성</a:t>
                      </a:r>
                      <a:endParaRPr lang="ko-KR" altLang="en-US" sz="800" b="0" kern="1200" dirty="0">
                        <a:solidFill>
                          <a:srgbClr val="000000"/>
                        </a:solidFill>
                        <a:latin typeface="경기천년제목 Bold" panose="02020803020101020101" pitchFamily="18" charset="-127"/>
                        <a:ea typeface="경기천년제목 Bold" panose="02020803020101020101" pitchFamily="18" charset="-127"/>
                        <a:cs typeface="+mn-cs"/>
                      </a:endParaRP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공원화장실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매점</a:t>
                      </a:r>
                      <a:r>
                        <a:rPr lang="en-US" altLang="ko-KR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solidFill>
                            <a:srgbClr val="000000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보행로 등의 청결도</a:t>
                      </a:r>
                    </a:p>
                  </a:txBody>
                  <a:tcPr marL="72000" marR="72000" marT="36000" marB="36000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218514"/>
                  </a:ext>
                </a:extLst>
              </a:tr>
            </a:tbl>
          </a:graphicData>
        </a:graphic>
      </p:graphicFrame>
      <p:pic>
        <p:nvPicPr>
          <p:cNvPr id="18" name="Picture 2" descr="부천시가 발표한 ＇핵심 성과 베스트 10＇">
            <a:extLst>
              <a:ext uri="{FF2B5EF4-FFF2-40B4-BE49-F238E27FC236}">
                <a16:creationId xmlns:a16="http://schemas.microsoft.com/office/drawing/2014/main" id="{75B4DB5E-DCBB-720E-6BEF-84F0923C4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0"/>
          <a:stretch/>
        </p:blipFill>
        <p:spPr bwMode="auto">
          <a:xfrm>
            <a:off x="6545657" y="4343052"/>
            <a:ext cx="2172893" cy="130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8321C8-8B3D-97A1-4399-7CAC13D6C642}"/>
              </a:ext>
            </a:extLst>
          </p:cNvPr>
          <p:cNvSpPr/>
          <p:nvPr/>
        </p:nvSpPr>
        <p:spPr>
          <a:xfrm>
            <a:off x="2083861" y="2439329"/>
            <a:ext cx="3252606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국외 도시공원 계획 및 평가 지표</a:t>
            </a:r>
            <a:r>
              <a:rPr lang="en-US" altLang="ko-KR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사례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AEAC2BD-4BFB-F772-B6AA-6318C849A057}"/>
              </a:ext>
            </a:extLst>
          </p:cNvPr>
          <p:cNvSpPr/>
          <p:nvPr/>
        </p:nvSpPr>
        <p:spPr>
          <a:xfrm>
            <a:off x="7039874" y="2439329"/>
            <a:ext cx="2594158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ko-KR" altLang="en-US" sz="1400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국내 공원계획 지표</a:t>
            </a:r>
          </a:p>
        </p:txBody>
      </p:sp>
      <p:sp>
        <p:nvSpPr>
          <p:cNvPr id="21" name="모서리가 둥근 직사각형 6">
            <a:extLst>
              <a:ext uri="{FF2B5EF4-FFF2-40B4-BE49-F238E27FC236}">
                <a16:creationId xmlns:a16="http://schemas.microsoft.com/office/drawing/2014/main" id="{D437417D-4870-9EB3-7542-F804A131521C}"/>
              </a:ext>
            </a:extLst>
          </p:cNvPr>
          <p:cNvSpPr/>
          <p:nvPr/>
        </p:nvSpPr>
        <p:spPr>
          <a:xfrm>
            <a:off x="6545657" y="3287441"/>
            <a:ext cx="3513447" cy="91368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25400"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85725" indent="-85725">
              <a:buSzPct val="100000"/>
              <a:buFont typeface="Arial" pitchFamily="34"/>
              <a:buChar char="•"/>
            </a:pP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「도시공원 및 녹지 등에 관한 법률 시행규칙」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</a:t>
            </a:r>
            <a:r>
              <a:rPr lang="en-US" altLang="ko-KR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900" b="1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</a:t>
            </a:r>
            <a:endParaRPr lang="en-US" altLang="ko-KR" sz="900" b="1" dirty="0">
              <a:solidFill>
                <a:srgbClr val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>
              <a:buSzPct val="100000"/>
            </a:pP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하나의 도시지역 안에 있어서의 도시공원의 확보기준은 해당 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</a:t>
            </a:r>
            <a:r>
              <a:rPr lang="ko-KR" altLang="en-US" sz="900" dirty="0" err="1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이상으로 하고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개발제한구역 및 녹지지역을 제외한 도시지역 안에 있어서의 도시공원의 확보기준은 해당도시지역 안에 거주하는 주민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제곱미터 이상으로 한다</a:t>
            </a:r>
            <a:r>
              <a:rPr lang="en-US" altLang="ko-KR" sz="900" dirty="0">
                <a:solidFill>
                  <a:srgbClr val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37B0781-72E4-B476-0434-79B74688537A}"/>
              </a:ext>
            </a:extLst>
          </p:cNvPr>
          <p:cNvSpPr/>
          <p:nvPr/>
        </p:nvSpPr>
        <p:spPr>
          <a:xfrm>
            <a:off x="5695950" y="4077874"/>
            <a:ext cx="743394" cy="415806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2400" b="1" spc="-100" dirty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rPr>
              <a:t>VS</a:t>
            </a:r>
            <a:endParaRPr kumimoji="0" lang="ko-KR" altLang="en-US" sz="2400" b="1" spc="-100" dirty="0">
              <a:solidFill>
                <a:schemeClr val="bg2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94A6E5-5AB9-6CCC-1A4E-6A6FB38E6290}"/>
              </a:ext>
            </a:extLst>
          </p:cNvPr>
          <p:cNvGrpSpPr/>
          <p:nvPr/>
        </p:nvGrpSpPr>
        <p:grpSpPr>
          <a:xfrm>
            <a:off x="6908811" y="2948663"/>
            <a:ext cx="2791910" cy="276999"/>
            <a:chOff x="924973" y="2496288"/>
            <a:chExt cx="3804499" cy="330833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59D675F-CF42-FAFD-09E8-72F5C6EC71B6}"/>
                </a:ext>
              </a:extLst>
            </p:cNvPr>
            <p:cNvSpPr/>
            <p:nvPr/>
          </p:nvSpPr>
          <p:spPr>
            <a:xfrm>
              <a:off x="924973" y="2498029"/>
              <a:ext cx="3804499" cy="327342"/>
            </a:xfrm>
            <a:prstGeom prst="roundRect">
              <a:avLst>
                <a:gd name="adj" fmla="val 20547"/>
              </a:avLst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accent3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F9EF42-9D49-AB56-3BFD-66D62E181379}"/>
                </a:ext>
              </a:extLst>
            </p:cNvPr>
            <p:cNvSpPr txBox="1"/>
            <p:nvPr/>
          </p:nvSpPr>
          <p:spPr>
            <a:xfrm>
              <a:off x="1465040" y="2496288"/>
              <a:ext cx="2724372" cy="33083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공원녹지면적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(6m</a:t>
              </a:r>
              <a:r>
                <a:rPr lang="en-US" altLang="ko-KR" sz="1200" b="1" baseline="3000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</a:t>
              </a:r>
              <a:r>
                <a:rPr lang="en-US" altLang="ko-KR" sz="1200" b="1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200" b="1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9C5614-5B2A-608B-AEDF-F6EF8D1747C4}"/>
              </a:ext>
            </a:extLst>
          </p:cNvPr>
          <p:cNvSpPr/>
          <p:nvPr/>
        </p:nvSpPr>
        <p:spPr>
          <a:xfrm>
            <a:off x="8788171" y="4343052"/>
            <a:ext cx="1270933" cy="1302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235B0E-8B30-15CA-FFB3-E97E0E07A521}"/>
              </a:ext>
            </a:extLst>
          </p:cNvPr>
          <p:cNvSpPr txBox="1"/>
          <p:nvPr/>
        </p:nvSpPr>
        <p:spPr>
          <a:xfrm>
            <a:off x="8927066" y="4351988"/>
            <a:ext cx="104846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단일지표에 의한 </a:t>
            </a:r>
            <a:endParaRPr lang="en-US" altLang="ko-KR" sz="1000" spc="-120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rgbClr val="004A8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ko-KR" altLang="en-US" sz="1000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 단위 평가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51D84789-84F7-2369-CCE4-AB9CE0A9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8029" y="4717948"/>
            <a:ext cx="773976" cy="876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5140B2-833E-1A31-735F-E3DA973D5E4A}"/>
              </a:ext>
            </a:extLst>
          </p:cNvPr>
          <p:cNvSpPr txBox="1"/>
          <p:nvPr/>
        </p:nvSpPr>
        <p:spPr>
          <a:xfrm>
            <a:off x="1043484" y="136459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5F1495D-6E48-91DA-B11D-3251717C1696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도시공원 평가는 주로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인당 공원녹지 면적에 한정되어 있어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다양한 서비스 가치를 반영하지 못하고 있음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45B3BAC-E315-F060-3022-D13242740934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필요성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ADE1449-B443-A66D-BF54-7EA34B2A42ED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CB469E7A-ED31-5FD9-32E2-DA8827CB418A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1018CFE4-2B48-1AF6-6CAA-C420836B87E1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98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6F74-C84C-4568-D162-E7B2860D4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3FFD035-828E-F21B-4617-E8931FEA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20" y="1586653"/>
            <a:ext cx="2031657" cy="2450028"/>
          </a:xfrm>
          <a:prstGeom prst="rect">
            <a:avLst/>
          </a:prstGeom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BB41DCB4-5263-00D4-BD58-4C05D70BFF2B}"/>
              </a:ext>
            </a:extLst>
          </p:cNvPr>
          <p:cNvGrpSpPr/>
          <p:nvPr/>
        </p:nvGrpSpPr>
        <p:grpSpPr>
          <a:xfrm>
            <a:off x="6904785" y="2339707"/>
            <a:ext cx="3213352" cy="1324219"/>
            <a:chOff x="4941535" y="3306399"/>
            <a:chExt cx="3518253" cy="2737815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448E4FE1-2C9E-5504-998A-3E258FE1EB2B}"/>
                </a:ext>
              </a:extLst>
            </p:cNvPr>
            <p:cNvCxnSpPr/>
            <p:nvPr/>
          </p:nvCxnSpPr>
          <p:spPr>
            <a:xfrm>
              <a:off x="4941535" y="3306399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4F9DEF83-A9A4-F97A-23DE-077C10420B9C}"/>
                </a:ext>
              </a:extLst>
            </p:cNvPr>
            <p:cNvCxnSpPr/>
            <p:nvPr/>
          </p:nvCxnSpPr>
          <p:spPr>
            <a:xfrm>
              <a:off x="4941535" y="513349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48299AB2-6D54-4503-4EB4-080ADED43600}"/>
                </a:ext>
              </a:extLst>
            </p:cNvPr>
            <p:cNvCxnSpPr/>
            <p:nvPr/>
          </p:nvCxnSpPr>
          <p:spPr>
            <a:xfrm>
              <a:off x="4941535" y="4228177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EEB02C4C-9E06-4A68-E3EA-8347632076B6}"/>
                </a:ext>
              </a:extLst>
            </p:cNvPr>
            <p:cNvCxnSpPr/>
            <p:nvPr/>
          </p:nvCxnSpPr>
          <p:spPr>
            <a:xfrm>
              <a:off x="4941535" y="6044214"/>
              <a:ext cx="3518253" cy="0"/>
            </a:xfrm>
            <a:prstGeom prst="line">
              <a:avLst/>
            </a:prstGeom>
            <a:solidFill>
              <a:schemeClr val="bg1"/>
            </a:solidFill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71EA7A2-7A73-FE90-56BD-0EE5525908C9}"/>
              </a:ext>
            </a:extLst>
          </p:cNvPr>
          <p:cNvSpPr txBox="1">
            <a:spLocks/>
          </p:cNvSpPr>
          <p:nvPr/>
        </p:nvSpPr>
        <p:spPr>
          <a:xfrm>
            <a:off x="6893698" y="2381160"/>
            <a:ext cx="3076483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주민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인당 공원 투자금 측정 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공공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비영리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자원봉사 포함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063FDF-C157-8901-AB7D-9004732E9FAB}"/>
              </a:ext>
            </a:extLst>
          </p:cNvPr>
          <p:cNvSpPr txBox="1">
            <a:spLocks/>
          </p:cNvSpPr>
          <p:nvPr/>
        </p:nvSpPr>
        <p:spPr>
          <a:xfrm>
            <a:off x="6893698" y="1970061"/>
            <a:ext cx="264463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공원의 중위 크기와 도시 면적 대비 공원 비율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325C510-7FF7-305C-07E9-D9F241CDF8E6}"/>
              </a:ext>
            </a:extLst>
          </p:cNvPr>
          <p:cNvSpPr txBox="1">
            <a:spLocks/>
          </p:cNvSpPr>
          <p:nvPr/>
        </p:nvSpPr>
        <p:spPr>
          <a:xfrm>
            <a:off x="6893698" y="3242611"/>
            <a:ext cx="257282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 도보 거리 내 공원 접근 가능 인구 비율 측정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997300B-2C9E-5586-763C-8B46BB5B7C5E}"/>
              </a:ext>
            </a:extLst>
          </p:cNvPr>
          <p:cNvSpPr txBox="1">
            <a:spLocks/>
          </p:cNvSpPr>
          <p:nvPr/>
        </p:nvSpPr>
        <p:spPr>
          <a:xfrm>
            <a:off x="6893698" y="2807122"/>
            <a:ext cx="3119765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공원 시설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놀이터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화장실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100" b="0" i="0" u="none" strike="noStrike" kern="120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반려견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공원 등</a:t>
            </a:r>
            <a:r>
              <a:rPr kumimoji="1" lang="en-US" altLang="ko-KR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가용성 평가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A0CB45-4ED8-7B97-98C9-754E46D0A986}"/>
              </a:ext>
            </a:extLst>
          </p:cNvPr>
          <p:cNvSpPr txBox="1">
            <a:spLocks/>
          </p:cNvSpPr>
          <p:nvPr/>
        </p:nvSpPr>
        <p:spPr>
          <a:xfrm>
            <a:off x="6893698" y="3663926"/>
            <a:ext cx="3037370" cy="298919"/>
          </a:xfrm>
          <a:prstGeom prst="rect">
            <a:avLst/>
          </a:prstGeom>
          <a:noFill/>
        </p:spPr>
        <p:txBody>
          <a:bodyPr wrap="none" tIns="36000" bIns="36000" rtlCol="0" anchor="t">
            <a:spAutoFit/>
          </a:bodyPr>
          <a:lstStyle>
            <a:defPPr>
              <a:defRPr lang="en-US"/>
            </a:defPPr>
            <a:lvl1pPr marL="92075" indent="-92075" latinLnBrk="1">
              <a:lnSpc>
                <a:spcPts val="2000"/>
              </a:lnSpc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  <a:defRPr kumimoji="1" sz="1200" spc="-6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Pretendard" panose="02000503000000020004" pitchFamily="50" charset="-127"/>
              </a:defRPr>
            </a:lvl1pPr>
          </a:lstStyle>
          <a:p>
            <a:pPr marL="0" marR="0" lvl="0" indent="0" algn="l" defTabSz="457200" rtl="0" eaLnBrk="1" fontAlgn="auto" latinLnBrk="1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20000"/>
              <a:buNone/>
              <a:tabLst/>
              <a:defRPr/>
            </a:pPr>
            <a:r>
              <a:rPr kumimoji="1" lang="ko-KR" altLang="en-US" sz="11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인종 및 경제적 계층 간 공원 접근성과 공간 이용 비율 비교</a:t>
            </a:r>
            <a:endParaRPr kumimoji="1" lang="en-US" altLang="ko-KR" sz="1100" b="0" i="0" u="none" strike="noStrike" kern="120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CED090F7-7E23-4EE2-96A5-ADD2CCC59C79}"/>
              </a:ext>
            </a:extLst>
          </p:cNvPr>
          <p:cNvSpPr/>
          <p:nvPr/>
        </p:nvSpPr>
        <p:spPr>
          <a:xfrm>
            <a:off x="2309663" y="1535841"/>
            <a:ext cx="2031657" cy="2533330"/>
          </a:xfrm>
          <a:prstGeom prst="roundRect">
            <a:avLst>
              <a:gd name="adj" fmla="val 6828"/>
            </a:avLst>
          </a:prstGeom>
          <a:noFill/>
          <a:ln w="12700">
            <a:solidFill>
              <a:schemeClr val="bg2">
                <a:lumMod val="90000"/>
              </a:schemeClr>
            </a:solidFill>
          </a:ln>
        </p:spPr>
        <p:txBody>
          <a:bodyPr wrap="square" anchor="ctr">
            <a:normAutofit/>
          </a:bodyPr>
          <a:lstStyle/>
          <a:p>
            <a:pPr marL="228600" marR="0" lvl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-130" normalizeH="0" baseline="0" noProof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  <a:alpha val="65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69A6A5B-3475-7D17-1EAE-48EFE1C00997}"/>
              </a:ext>
            </a:extLst>
          </p:cNvPr>
          <p:cNvSpPr/>
          <p:nvPr/>
        </p:nvSpPr>
        <p:spPr>
          <a:xfrm>
            <a:off x="5277490" y="1560516"/>
            <a:ext cx="4840648" cy="366325"/>
          </a:xfrm>
          <a:prstGeom prst="roundRect">
            <a:avLst>
              <a:gd name="adj" fmla="val 23457"/>
            </a:avLst>
          </a:prstGeom>
          <a:solidFill>
            <a:srgbClr val="ED7D31"/>
          </a:solidFill>
          <a:ln w="12700"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E242F42-3944-D278-B463-FAE0C7E5F2A5}"/>
              </a:ext>
            </a:extLst>
          </p:cNvPr>
          <p:cNvSpPr txBox="1"/>
          <p:nvPr/>
        </p:nvSpPr>
        <p:spPr>
          <a:xfrm>
            <a:off x="5277490" y="1581927"/>
            <a:ext cx="48406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미국 </a:t>
            </a:r>
            <a:r>
              <a:rPr lang="ko-KR" altLang="en-US" sz="1500" b="1" spc="-120" dirty="0" err="1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파크스코어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공원 평가 기준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(500</a:t>
            </a:r>
            <a:r>
              <a:rPr lang="ko-KR" altLang="en-US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점 만점</a:t>
            </a:r>
            <a:r>
              <a:rPr lang="en-US" altLang="ko-KR" sz="1500" b="1" spc="-120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)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97999E3-7226-528A-CE92-58AFEEE22EE2}"/>
              </a:ext>
            </a:extLst>
          </p:cNvPr>
          <p:cNvSpPr/>
          <p:nvPr/>
        </p:nvSpPr>
        <p:spPr>
          <a:xfrm>
            <a:off x="5277489" y="2814728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A5A5A5"/>
          </a:solidFill>
          <a:ln w="12700" cap="flat" cmpd="sng" algn="ctr">
            <a:solidFill>
              <a:srgbClr val="A5A5A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5063EC21-29AE-B02D-97F2-6A60F008B27E}"/>
              </a:ext>
            </a:extLst>
          </p:cNvPr>
          <p:cNvSpPr/>
          <p:nvPr/>
        </p:nvSpPr>
        <p:spPr>
          <a:xfrm>
            <a:off x="5347685" y="2892411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8CD3FE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3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10028F-F9A4-1AFE-7CF1-6AE770BD15B1}"/>
              </a:ext>
            </a:extLst>
          </p:cNvPr>
          <p:cNvSpPr txBox="1"/>
          <p:nvPr/>
        </p:nvSpPr>
        <p:spPr>
          <a:xfrm>
            <a:off x="5555562" y="2860495"/>
            <a:ext cx="1069524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편의시설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23309160-500F-9638-7817-E076D99820DD}"/>
              </a:ext>
            </a:extLst>
          </p:cNvPr>
          <p:cNvSpPr/>
          <p:nvPr/>
        </p:nvSpPr>
        <p:spPr>
          <a:xfrm>
            <a:off x="5277489" y="2390830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FFC000"/>
          </a:solidFill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C55C7EE6-F428-777F-7501-333B19EEF3E6}"/>
              </a:ext>
            </a:extLst>
          </p:cNvPr>
          <p:cNvSpPr/>
          <p:nvPr/>
        </p:nvSpPr>
        <p:spPr>
          <a:xfrm>
            <a:off x="5347685" y="2468513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D4E7F7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2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D4E7F7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3DF2031-B727-7043-38D7-91D2C3284715}"/>
              </a:ext>
            </a:extLst>
          </p:cNvPr>
          <p:cNvSpPr txBox="1"/>
          <p:nvPr/>
        </p:nvSpPr>
        <p:spPr>
          <a:xfrm>
            <a:off x="5594034" y="2436597"/>
            <a:ext cx="878446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투자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053ED5F0-7960-6AF8-E6DA-C4143163B9E1}"/>
              </a:ext>
            </a:extLst>
          </p:cNvPr>
          <p:cNvSpPr/>
          <p:nvPr/>
        </p:nvSpPr>
        <p:spPr>
          <a:xfrm>
            <a:off x="5277489" y="1973382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E7E6E6"/>
          </a:solidFill>
          <a:ln w="12700" cap="flat" cmpd="sng" algn="ctr">
            <a:solidFill>
              <a:srgbClr val="E7E6E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4" name="타원 73">
            <a:extLst>
              <a:ext uri="{FF2B5EF4-FFF2-40B4-BE49-F238E27FC236}">
                <a16:creationId xmlns:a16="http://schemas.microsoft.com/office/drawing/2014/main" id="{B272896B-EA34-AE62-ECBC-C0FED84CB645}"/>
              </a:ext>
            </a:extLst>
          </p:cNvPr>
          <p:cNvSpPr/>
          <p:nvPr/>
        </p:nvSpPr>
        <p:spPr>
          <a:xfrm>
            <a:off x="5347685" y="2051065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1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5E47940-BC7E-BAE7-BEE3-D45F20B17D6F}"/>
              </a:ext>
            </a:extLst>
          </p:cNvPr>
          <p:cNvSpPr txBox="1"/>
          <p:nvPr/>
        </p:nvSpPr>
        <p:spPr>
          <a:xfrm>
            <a:off x="5596438" y="2019149"/>
            <a:ext cx="873637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면적 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004B8D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004B8D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BF062FA3-C66E-B105-1D6A-3126698F0EAC}"/>
              </a:ext>
            </a:extLst>
          </p:cNvPr>
          <p:cNvSpPr/>
          <p:nvPr/>
        </p:nvSpPr>
        <p:spPr>
          <a:xfrm>
            <a:off x="5277489" y="3246414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/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E56ACD7-4278-19FE-1BF9-66260B882123}"/>
              </a:ext>
            </a:extLst>
          </p:cNvPr>
          <p:cNvSpPr/>
          <p:nvPr/>
        </p:nvSpPr>
        <p:spPr>
          <a:xfrm>
            <a:off x="5347685" y="3324097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4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D07D975-8B53-B5EA-E065-959284F2079D}"/>
              </a:ext>
            </a:extLst>
          </p:cNvPr>
          <p:cNvSpPr txBox="1"/>
          <p:nvPr/>
        </p:nvSpPr>
        <p:spPr>
          <a:xfrm>
            <a:off x="5555562" y="3292181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접근성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9DC3ACD4-E5E5-8077-50B3-153953B34F57}"/>
              </a:ext>
            </a:extLst>
          </p:cNvPr>
          <p:cNvSpPr/>
          <p:nvPr/>
        </p:nvSpPr>
        <p:spPr>
          <a:xfrm>
            <a:off x="5277489" y="3663926"/>
            <a:ext cx="1511535" cy="366325"/>
          </a:xfrm>
          <a:prstGeom prst="roundRect">
            <a:avLst>
              <a:gd name="adj" fmla="val 16190"/>
            </a:avLst>
          </a:prstGeom>
          <a:solidFill>
            <a:srgbClr val="4472C4">
              <a:lumMod val="50000"/>
            </a:srgbClr>
          </a:solidFill>
          <a:ln w="12700" cap="flat" cmpd="sng" algn="ctr">
            <a:solidFill>
              <a:srgbClr val="20386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rgbClr val="8CD3FE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8B01E410-92D1-9D6F-FF09-32C48B4290E6}"/>
              </a:ext>
            </a:extLst>
          </p:cNvPr>
          <p:cNvSpPr/>
          <p:nvPr/>
        </p:nvSpPr>
        <p:spPr>
          <a:xfrm>
            <a:off x="5347685" y="3741609"/>
            <a:ext cx="246506" cy="248971"/>
          </a:xfrm>
          <a:prstGeom prst="ellipse">
            <a:avLst/>
          </a:prstGeom>
          <a:solidFill>
            <a:sysClr val="window" lastClr="FFFFFF"/>
          </a:solidFill>
          <a:ln w="349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rPr>
              <a:t>5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4B8D"/>
              </a:solidFill>
              <a:effectLst/>
              <a:uLnTx/>
              <a:uFillTx/>
              <a:latin typeface="경기천년제목 Medium"/>
              <a:ea typeface="경기천년제목 Medium"/>
              <a:cs typeface="+mn-cs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F37707D-BE80-FE61-D077-98C35B89D2E8}"/>
              </a:ext>
            </a:extLst>
          </p:cNvPr>
          <p:cNvSpPr txBox="1"/>
          <p:nvPr/>
        </p:nvSpPr>
        <p:spPr>
          <a:xfrm>
            <a:off x="5555562" y="3709693"/>
            <a:ext cx="955390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algn="ctr">
              <a:defRPr sz="1500" b="1" spc="-6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rgbClr val="004A8D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형평성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(100</a:t>
            </a:r>
            <a:r>
              <a:rPr kumimoji="0" lang="ko-KR" altLang="en-US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</a:t>
            </a:r>
            <a:r>
              <a:rPr kumimoji="0" lang="en-US" altLang="ko-KR" sz="1100" b="0" i="0" u="none" strike="noStrike" kern="0" cap="none" spc="-6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kumimoji="0" lang="ko-KR" altLang="en-US" sz="1100" b="0" i="0" u="none" strike="noStrike" kern="0" cap="none" spc="-60" normalizeH="0" baseline="0" noProof="0" dirty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5AB3920-49C1-D0A7-BA59-FC8DEAD182BB}"/>
              </a:ext>
            </a:extLst>
          </p:cNvPr>
          <p:cNvSpPr txBox="1"/>
          <p:nvPr/>
        </p:nvSpPr>
        <p:spPr>
          <a:xfrm>
            <a:off x="1043484" y="487025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미국의 </a:t>
            </a:r>
            <a:r>
              <a:rPr lang="en-US" altLang="ko-KR" sz="1200" dirty="0"/>
              <a:t>PARK SCORE</a:t>
            </a:r>
            <a:r>
              <a:rPr lang="en-US" altLang="ko-KR" sz="1200" baseline="30000" dirty="0"/>
              <a:t>®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는 미국에서 인구가 가장 많은 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100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 도시의 공원 시스템을 비교한 국가적 평가제도로 면적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투자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편의시설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접근성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형평성을 고려한 다양한 지표로 구성 되어있습니다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ko-KR" altLang="en-US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 공원서비스도 공원의 형평성을 보장하여 모든 지역에서 균형 있게 제공될 수 있도록 평가 시스템을 구축하는 것이 필요합니다</a:t>
            </a:r>
            <a:r>
              <a:rPr lang="en-US" altLang="ko-KR" sz="12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4296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DB55E-D8B4-A7D7-BFAC-3B7C03A38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Box 82">
            <a:extLst>
              <a:ext uri="{FF2B5EF4-FFF2-40B4-BE49-F238E27FC236}">
                <a16:creationId xmlns:a16="http://schemas.microsoft.com/office/drawing/2014/main" id="{0B963AC9-DF6E-DF66-DAFE-9A60E89245D5}"/>
              </a:ext>
            </a:extLst>
          </p:cNvPr>
          <p:cNvSpPr txBox="1"/>
          <p:nvPr/>
        </p:nvSpPr>
        <p:spPr>
          <a:xfrm>
            <a:off x="1043484" y="1358037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국내에서는 ‘경기도 도시공원 신규 지표 도입방안’ 연구가 수행되었으며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경기도 도시공원 수준평가를 위한 신규지표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양적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질적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를 제안하였습니다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하지만 도시공원 서비스 형평성 제고를 위해 질적지표를 더 포함해야 한다는 것과 시군 단위 지표 평가를 행정동 단위로 개발이 필요함을 시사 하였습니다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6EBCAFB-6C25-AE63-FCAF-08127B1B6957}"/>
              </a:ext>
            </a:extLst>
          </p:cNvPr>
          <p:cNvGrpSpPr/>
          <p:nvPr/>
        </p:nvGrpSpPr>
        <p:grpSpPr>
          <a:xfrm>
            <a:off x="1109772" y="3012697"/>
            <a:ext cx="3644639" cy="327342"/>
            <a:chOff x="675894" y="2582198"/>
            <a:chExt cx="3362192" cy="327342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9AAB801-CC68-E9C4-BD95-7F0E6015ECE1}"/>
                </a:ext>
              </a:extLst>
            </p:cNvPr>
            <p:cNvSpPr/>
            <p:nvPr/>
          </p:nvSpPr>
          <p:spPr>
            <a:xfrm>
              <a:off x="675894" y="2582198"/>
              <a:ext cx="3362192" cy="327342"/>
            </a:xfrm>
            <a:prstGeom prst="roundRect">
              <a:avLst>
                <a:gd name="adj" fmla="val 23457"/>
              </a:avLst>
            </a:prstGeom>
            <a:solidFill>
              <a:schemeClr val="bg2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F8EE752-A731-5F20-D380-3382BF788CAE}"/>
                </a:ext>
              </a:extLst>
            </p:cNvPr>
            <p:cNvSpPr txBox="1"/>
            <p:nvPr/>
          </p:nvSpPr>
          <p:spPr>
            <a:xfrm>
              <a:off x="675894" y="2602985"/>
              <a:ext cx="3362192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양적 지표</a:t>
              </a:r>
            </a:p>
          </p:txBody>
        </p: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456BBA-6D2D-C973-E9EE-7A5B7569E438}"/>
              </a:ext>
            </a:extLst>
          </p:cNvPr>
          <p:cNvSpPr/>
          <p:nvPr/>
        </p:nvSpPr>
        <p:spPr>
          <a:xfrm>
            <a:off x="1110463" y="3428999"/>
            <a:ext cx="1778573" cy="1847098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055F0E-78CF-3C99-150C-D81E4D4ABB0E}"/>
              </a:ext>
            </a:extLst>
          </p:cNvPr>
          <p:cNvSpPr txBox="1"/>
          <p:nvPr/>
        </p:nvSpPr>
        <p:spPr>
          <a:xfrm>
            <a:off x="1201723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공급되는 공원의 절대량을 평가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시가화된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지역과의 비율을 활용하여 지역의 도시화 특성 반영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0513727-A235-E5B3-ABC3-49C1F415F42B}"/>
              </a:ext>
            </a:extLst>
          </p:cNvPr>
          <p:cNvSpPr/>
          <p:nvPr/>
        </p:nvSpPr>
        <p:spPr>
          <a:xfrm>
            <a:off x="5161829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E57BB3D-6F58-B355-82F5-4E62A948826C}"/>
              </a:ext>
            </a:extLst>
          </p:cNvPr>
          <p:cNvGrpSpPr/>
          <p:nvPr/>
        </p:nvGrpSpPr>
        <p:grpSpPr>
          <a:xfrm>
            <a:off x="3150837" y="2349719"/>
            <a:ext cx="5495256" cy="369332"/>
            <a:chOff x="671151" y="2545607"/>
            <a:chExt cx="5105702" cy="36933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1ADC407-FFE4-1750-AA4B-5A6583E40A8F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5E3EED1-97E6-8F4B-29B6-3AA037597232}"/>
                </a:ext>
              </a:extLst>
            </p:cNvPr>
            <p:cNvSpPr txBox="1"/>
            <p:nvPr/>
          </p:nvSpPr>
          <p:spPr>
            <a:xfrm>
              <a:off x="671151" y="2545607"/>
              <a:ext cx="510570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‘경기도 도시공원 신규 지표 도입방안’ 연구</a:t>
              </a:r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C3CDEAA-DDA5-E22D-1E6D-82B27975314C}"/>
              </a:ext>
            </a:extLst>
          </p:cNvPr>
          <p:cNvSpPr/>
          <p:nvPr/>
        </p:nvSpPr>
        <p:spPr>
          <a:xfrm>
            <a:off x="1111842" y="3428999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D1324C-EB70-16CE-0B66-E19BBA706F8A}"/>
              </a:ext>
            </a:extLst>
          </p:cNvPr>
          <p:cNvSpPr txBox="1"/>
          <p:nvPr/>
        </p:nvSpPr>
        <p:spPr>
          <a:xfrm>
            <a:off x="1481073" y="3461865"/>
            <a:ext cx="98318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공원면적 비율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F2A44C-D8FA-C3D1-B287-10085ED11936}"/>
              </a:ext>
            </a:extLst>
          </p:cNvPr>
          <p:cNvSpPr txBox="1"/>
          <p:nvPr/>
        </p:nvSpPr>
        <p:spPr>
          <a:xfrm>
            <a:off x="1111842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A386580-2A29-6EB2-8996-66DA8A85E57E}"/>
              </a:ext>
            </a:extLst>
          </p:cNvPr>
          <p:cNvCxnSpPr>
            <a:cxnSpLocks/>
          </p:cNvCxnSpPr>
          <p:nvPr/>
        </p:nvCxnSpPr>
        <p:spPr>
          <a:xfrm>
            <a:off x="1473866" y="3479127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FF5651F-DAF8-D5D5-ACC3-542FB1F26724}"/>
              </a:ext>
            </a:extLst>
          </p:cNvPr>
          <p:cNvSpPr/>
          <p:nvPr/>
        </p:nvSpPr>
        <p:spPr>
          <a:xfrm>
            <a:off x="5161768" y="3428999"/>
            <a:ext cx="1778573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E751B-80E4-9971-DE2E-CBB3CDE10254}"/>
              </a:ext>
            </a:extLst>
          </p:cNvPr>
          <p:cNvSpPr txBox="1"/>
          <p:nvPr/>
        </p:nvSpPr>
        <p:spPr>
          <a:xfrm>
            <a:off x="5467986" y="3461865"/>
            <a:ext cx="156042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12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수혜인구비율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26FEA6-7CEA-F49A-B122-185B5C2BF9E9}"/>
              </a:ext>
            </a:extLst>
          </p:cNvPr>
          <p:cNvSpPr txBox="1"/>
          <p:nvPr/>
        </p:nvSpPr>
        <p:spPr>
          <a:xfrm>
            <a:off x="5161827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413B328D-1948-E455-C7D3-FD2CDA6BEC02}"/>
              </a:ext>
            </a:extLst>
          </p:cNvPr>
          <p:cNvCxnSpPr>
            <a:cxnSpLocks/>
          </p:cNvCxnSpPr>
          <p:nvPr/>
        </p:nvCxnSpPr>
        <p:spPr>
          <a:xfrm>
            <a:off x="5523335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97A47-9885-79E2-C0F4-474BE9B341AE}"/>
              </a:ext>
            </a:extLst>
          </p:cNvPr>
          <p:cNvSpPr/>
          <p:nvPr/>
        </p:nvSpPr>
        <p:spPr>
          <a:xfrm>
            <a:off x="2982797" y="3432596"/>
            <a:ext cx="1778573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41D1EDB-EAB4-FE27-022D-D01FDEC227A1}"/>
              </a:ext>
            </a:extLst>
          </p:cNvPr>
          <p:cNvSpPr/>
          <p:nvPr/>
        </p:nvSpPr>
        <p:spPr>
          <a:xfrm>
            <a:off x="2984176" y="3432596"/>
            <a:ext cx="1778518" cy="327342"/>
          </a:xfrm>
          <a:prstGeom prst="roundRect">
            <a:avLst>
              <a:gd name="adj" fmla="val 20547"/>
            </a:avLst>
          </a:prstGeom>
          <a:solidFill>
            <a:schemeClr val="bg2"/>
          </a:solidFill>
          <a:ln w="127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C606C9B-80E1-CF00-523A-56BEAFF4A179}"/>
              </a:ext>
            </a:extLst>
          </p:cNvPr>
          <p:cNvSpPr txBox="1"/>
          <p:nvPr/>
        </p:nvSpPr>
        <p:spPr>
          <a:xfrm>
            <a:off x="3353407" y="3465462"/>
            <a:ext cx="822731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공급적정성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1E8477-FCE4-D991-6C82-4A0AE257B2F3}"/>
              </a:ext>
            </a:extLst>
          </p:cNvPr>
          <p:cNvSpPr txBox="1"/>
          <p:nvPr/>
        </p:nvSpPr>
        <p:spPr>
          <a:xfrm>
            <a:off x="2984176" y="3465462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368F15D-4279-1271-C42E-700157D9BE57}"/>
              </a:ext>
            </a:extLst>
          </p:cNvPr>
          <p:cNvCxnSpPr>
            <a:cxnSpLocks/>
          </p:cNvCxnSpPr>
          <p:nvPr/>
        </p:nvCxnSpPr>
        <p:spPr>
          <a:xfrm>
            <a:off x="3346200" y="3482724"/>
            <a:ext cx="0" cy="227087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3A13B591-1EBD-BA39-585C-1CEAAAA6E9FA}"/>
              </a:ext>
            </a:extLst>
          </p:cNvPr>
          <p:cNvSpPr/>
          <p:nvPr/>
        </p:nvSpPr>
        <p:spPr>
          <a:xfrm>
            <a:off x="7028411" y="3438783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FF5E9C00-DF4E-F364-B5E8-046AE13CD301}"/>
              </a:ext>
            </a:extLst>
          </p:cNvPr>
          <p:cNvSpPr/>
          <p:nvPr/>
        </p:nvSpPr>
        <p:spPr>
          <a:xfrm>
            <a:off x="7028410" y="3438782"/>
            <a:ext cx="1778572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8FEF8-2DDE-2353-73CE-26798F85DDAA}"/>
              </a:ext>
            </a:extLst>
          </p:cNvPr>
          <p:cNvSpPr txBox="1"/>
          <p:nvPr/>
        </p:nvSpPr>
        <p:spPr>
          <a:xfrm>
            <a:off x="7397117" y="3471648"/>
            <a:ext cx="1264633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공원서비스 다양성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57315D5-3F00-D3BE-EFB7-2FB5FAFC525C}"/>
              </a:ext>
            </a:extLst>
          </p:cNvPr>
          <p:cNvSpPr txBox="1"/>
          <p:nvPr/>
        </p:nvSpPr>
        <p:spPr>
          <a:xfrm>
            <a:off x="7028409" y="3471648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6F2E9DB6-02D6-67CD-EF9B-9CA546612DB0}"/>
              </a:ext>
            </a:extLst>
          </p:cNvPr>
          <p:cNvCxnSpPr>
            <a:cxnSpLocks/>
          </p:cNvCxnSpPr>
          <p:nvPr/>
        </p:nvCxnSpPr>
        <p:spPr>
          <a:xfrm>
            <a:off x="7389917" y="3488910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C7D71D0-90EC-35D2-A436-43B91E716628}"/>
              </a:ext>
            </a:extLst>
          </p:cNvPr>
          <p:cNvSpPr/>
          <p:nvPr/>
        </p:nvSpPr>
        <p:spPr>
          <a:xfrm>
            <a:off x="8881876" y="3429000"/>
            <a:ext cx="1778518" cy="1844210"/>
          </a:xfrm>
          <a:prstGeom prst="roundRect">
            <a:avLst>
              <a:gd name="adj" fmla="val 5314"/>
            </a:avLst>
          </a:prstGeom>
          <a:solidFill>
            <a:schemeClr val="bg1"/>
          </a:solidFill>
          <a:ln w="127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accent3"/>
              </a:solidFill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E6AB2C6A-9300-90BB-9C85-A11AD131CC77}"/>
              </a:ext>
            </a:extLst>
          </p:cNvPr>
          <p:cNvSpPr/>
          <p:nvPr/>
        </p:nvSpPr>
        <p:spPr>
          <a:xfrm>
            <a:off x="8881874" y="3428999"/>
            <a:ext cx="1778519" cy="327342"/>
          </a:xfrm>
          <a:prstGeom prst="roundRect">
            <a:avLst>
              <a:gd name="adj" fmla="val 20547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5B29B7-9287-BF83-4DD0-E663EEFAF88B}"/>
              </a:ext>
            </a:extLst>
          </p:cNvPr>
          <p:cNvSpPr txBox="1"/>
          <p:nvPr/>
        </p:nvSpPr>
        <p:spPr>
          <a:xfrm>
            <a:off x="9188033" y="3461865"/>
            <a:ext cx="1563159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공원유지관리 비용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18A571-6936-F2CE-5B2F-5560B7D1CCBA}"/>
              </a:ext>
            </a:extLst>
          </p:cNvPr>
          <p:cNvSpPr txBox="1"/>
          <p:nvPr/>
        </p:nvSpPr>
        <p:spPr>
          <a:xfrm>
            <a:off x="8881874" y="3461865"/>
            <a:ext cx="336467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100" spc="-6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206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1100" spc="-60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206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B9C3317-56F7-0C3A-64C4-72E3D1CB5FB1}"/>
              </a:ext>
            </a:extLst>
          </p:cNvPr>
          <p:cNvCxnSpPr>
            <a:cxnSpLocks/>
          </p:cNvCxnSpPr>
          <p:nvPr/>
        </p:nvCxnSpPr>
        <p:spPr>
          <a:xfrm>
            <a:off x="9243382" y="3479127"/>
            <a:ext cx="0" cy="227087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B14751E-FC4F-A410-0AFC-E2BD5B823D21}"/>
              </a:ext>
            </a:extLst>
          </p:cNvPr>
          <p:cNvSpPr txBox="1"/>
          <p:nvPr/>
        </p:nvSpPr>
        <p:spPr>
          <a:xfrm>
            <a:off x="3012648" y="3850841"/>
            <a:ext cx="1643016" cy="10910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계획한 공급량 기준</a:t>
            </a:r>
            <a:r>
              <a:rPr kumimoji="1" lang="en-US" altLang="ko-KR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어느정도 공급 이루어졌는지 확인하는 지표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부족지역과 부족량을 직관적으로 파악 가능</a:t>
            </a:r>
            <a:endParaRPr kumimoji="1" lang="en-US" altLang="ko-KR" sz="1100" spc="-60" dirty="0">
              <a:solidFill>
                <a:schemeClr val="tx1">
                  <a:lumMod val="75000"/>
                  <a:lumOff val="25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8EC865A-57EA-904E-F909-0373BE48DBCD}"/>
              </a:ext>
            </a:extLst>
          </p:cNvPr>
          <p:cNvSpPr txBox="1"/>
          <p:nvPr/>
        </p:nvSpPr>
        <p:spPr>
          <a:xfrm>
            <a:off x="5237200" y="3845301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도시민의 공원 접근성을 평가하는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공원 유형에 따라 다른 접근기준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수혜면적 거주인구 비율을 기준으로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068E8E2-3323-2BCD-5403-5CAC702AE863}"/>
              </a:ext>
            </a:extLst>
          </p:cNvPr>
          <p:cNvSpPr txBox="1"/>
          <p:nvPr/>
        </p:nvSpPr>
        <p:spPr>
          <a:xfrm>
            <a:off x="7114153" y="3855085"/>
            <a:ext cx="1643016" cy="12942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서비스 수혜권역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 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1~3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등급으로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다양성 정도에 따라 해당 시군 공원서비스 질적 수준 차이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4EF9387-F6BE-02DA-4F45-1882217CAB46}"/>
              </a:ext>
            </a:extLst>
          </p:cNvPr>
          <p:cNvSpPr txBox="1"/>
          <p:nvPr/>
        </p:nvSpPr>
        <p:spPr>
          <a:xfrm>
            <a:off x="8975523" y="3855085"/>
            <a:ext cx="1643016" cy="1329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 err="1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기초지자체의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정책추진 정도를 확인하는 지표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관리예산만을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  <a:p>
            <a:pPr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</a:pP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비정기성 높은 공원조성예산 제외</a:t>
            </a:r>
            <a:r>
              <a:rPr kumimoji="1" lang="en-US" altLang="ko-KR" sz="1050" spc="-15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</a:p>
          <a:p>
            <a:pPr marL="85725" indent="-85725">
              <a:lnSpc>
                <a:spcPct val="120000"/>
              </a:lnSpc>
              <a:buClr>
                <a:schemeClr val="bg1">
                  <a:lumMod val="50000"/>
                </a:schemeClr>
              </a:buClr>
              <a:buSzPct val="120000"/>
              <a:buFont typeface="Arial" panose="020B0604020202020204" pitchFamily="34" charset="0"/>
              <a:buChar char="•"/>
            </a:pP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조성공원 기준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,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 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(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관리예산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/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단위면적</a:t>
            </a:r>
            <a:r>
              <a:rPr kumimoji="1" lang="en-US" altLang="ko-KR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)</a:t>
            </a:r>
            <a:r>
              <a:rPr kumimoji="1" lang="ko-KR" altLang="en-US" sz="1100" spc="-60" dirty="0">
                <a:solidFill>
                  <a:schemeClr val="accent1">
                    <a:lumMod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 SemiBold" panose="02000703000000020004" pitchFamily="50" charset="-127"/>
              </a:rPr>
              <a:t>으로 평가</a:t>
            </a:r>
            <a:endParaRPr kumimoji="1" lang="en-US" altLang="ko-KR" sz="1100" spc="-60" dirty="0">
              <a:solidFill>
                <a:schemeClr val="accent1">
                  <a:lumMod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 SemiBold" panose="02000703000000020004" pitchFamily="50" charset="-127"/>
            </a:endParaRPr>
          </a:p>
        </p:txBody>
      </p:sp>
      <p:sp>
        <p:nvSpPr>
          <p:cNvPr id="52" name="십자형 51">
            <a:extLst>
              <a:ext uri="{FF2B5EF4-FFF2-40B4-BE49-F238E27FC236}">
                <a16:creationId xmlns:a16="http://schemas.microsoft.com/office/drawing/2014/main" id="{E6486FD9-CFFB-CD2B-3AAD-3F2E3A4BBCDB}"/>
              </a:ext>
            </a:extLst>
          </p:cNvPr>
          <p:cNvSpPr/>
          <p:nvPr/>
        </p:nvSpPr>
        <p:spPr>
          <a:xfrm>
            <a:off x="4812857" y="3049429"/>
            <a:ext cx="288779" cy="290610"/>
          </a:xfrm>
          <a:prstGeom prst="plus">
            <a:avLst>
              <a:gd name="adj" fmla="val 392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BB74959F-A3BC-900B-A880-54B378C1C513}"/>
              </a:ext>
            </a:extLst>
          </p:cNvPr>
          <p:cNvGrpSpPr/>
          <p:nvPr/>
        </p:nvGrpSpPr>
        <p:grpSpPr>
          <a:xfrm>
            <a:off x="5161767" y="3012697"/>
            <a:ext cx="5495256" cy="327342"/>
            <a:chOff x="671151" y="2577813"/>
            <a:chExt cx="5105702" cy="327342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60" name="사각형: 둥근 모서리 59">
              <a:extLst>
                <a:ext uri="{FF2B5EF4-FFF2-40B4-BE49-F238E27FC236}">
                  <a16:creationId xmlns:a16="http://schemas.microsoft.com/office/drawing/2014/main" id="{0F5D33D9-EE00-92D3-F14F-FFF0851AA1C0}"/>
                </a:ext>
              </a:extLst>
            </p:cNvPr>
            <p:cNvSpPr/>
            <p:nvPr/>
          </p:nvSpPr>
          <p:spPr>
            <a:xfrm>
              <a:off x="671151" y="2577813"/>
              <a:ext cx="5105702" cy="327342"/>
            </a:xfrm>
            <a:prstGeom prst="roundRect">
              <a:avLst>
                <a:gd name="adj" fmla="val 23457"/>
              </a:avLst>
            </a:prstGeom>
            <a:grpFill/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27C15BC-B20B-F8BF-E9F8-016F901DB96B}"/>
                </a:ext>
              </a:extLst>
            </p:cNvPr>
            <p:cNvSpPr txBox="1"/>
            <p:nvPr/>
          </p:nvSpPr>
          <p:spPr>
            <a:xfrm>
              <a:off x="671151" y="2591773"/>
              <a:ext cx="5105702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200" spc="-60" dirty="0">
                  <a:ln w="3175">
                    <a:noFill/>
                  </a:ln>
                  <a:solidFill>
                    <a:srgbClr val="00206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질적 지표</a:t>
              </a: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3AF9E61C-1951-DA3A-C270-D12A512C9633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공원서비스의 질적 수준을 종합적으로 진단할 수 있는 다양한 지표로 구성된 공원서비스 측정도구가 필요함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ko-KR" altLang="en-US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951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68872-B455-C046-EAF1-EE7024DEB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9A68631-BA35-9CA7-E74E-984DE5D2962B}"/>
              </a:ext>
            </a:extLst>
          </p:cNvPr>
          <p:cNvSpPr txBox="1"/>
          <p:nvPr/>
        </p:nvSpPr>
        <p:spPr>
          <a:xfrm>
            <a:off x="1043484" y="1253168"/>
            <a:ext cx="10392866" cy="743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국내의 도시공원 평가는 주로 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인당 공원녹지 면적에 한정되어 다양한 서비스 가치를 반영하지 못하고 있는 반면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국외에서는 접근성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생태적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기능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 만족도 등 다각적 지표를 활용하고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</a:t>
            </a:r>
          </a:p>
          <a:p>
            <a:pPr lv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따라서 경기도 공원서비스의 질적 수준을 종합적으로 진단할 수 있도록 다양한 지표로 구성된 ‘경기 도시공원 서비스 평가 </a:t>
            </a:r>
            <a:r>
              <a:rPr kumimoji="0" lang="ko-KR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지표’를</a:t>
            </a:r>
            <a:r>
              <a:rPr kumimoji="0" lang="ko-KR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개발할 필요가 있습니다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90C33-000A-7618-4F29-97468752EB30}"/>
              </a:ext>
            </a:extLst>
          </p:cNvPr>
          <p:cNvSpPr txBox="1"/>
          <p:nvPr/>
        </p:nvSpPr>
        <p:spPr>
          <a:xfrm>
            <a:off x="1043484" y="806221"/>
            <a:ext cx="11270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다양한 지표 개발을 목적으로 함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D08064-7134-BFE9-B835-D5C3D71109C2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목적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8BB13E3-4285-ABAF-4AC6-21FD6C9FE22C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31D93253-75CD-A738-EAD8-0A395AEB3085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0666E338-3707-BABC-CAE2-7F10AE5472D5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645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F5A2C-9C0D-FDB3-4AD8-D9D3D8F55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5814AE-6CC2-733C-7CF0-D7F02A4F22E2}"/>
              </a:ext>
            </a:extLst>
          </p:cNvPr>
          <p:cNvSpPr txBox="1"/>
          <p:nvPr/>
        </p:nvSpPr>
        <p:spPr>
          <a:xfrm>
            <a:off x="1043484" y="1248244"/>
            <a:ext cx="10392866" cy="549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‘경기 도시공원 서비스 평가’ 는 공간적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재정적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·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인구사회적 요인을 반영한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개의 지표로 구성</a:t>
            </a:r>
            <a:endParaRPr kumimoji="1" lang="en-US" altLang="ko-KR" sz="12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각 지표는 평가 공식을 통해 얻어진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(log transformation)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→ 정규화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2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accent6">
                    <a:lumMod val="7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점수화를 함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2C59D-0B23-0F19-C660-BF22D1565A8A}"/>
              </a:ext>
            </a:extLst>
          </p:cNvPr>
          <p:cNvSpPr txBox="1"/>
          <p:nvPr/>
        </p:nvSpPr>
        <p:spPr>
          <a:xfrm>
            <a:off x="1043484" y="803759"/>
            <a:ext cx="101426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공원서비스 공급의 양적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질적 수준을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읍면동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단위에서 종합적으로 진단할 수 있는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개의 지표 개발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DB4CAD-30F9-C98B-EB80-CC8C127DA8AF}"/>
              </a:ext>
            </a:extLst>
          </p:cNvPr>
          <p:cNvSpPr txBox="1"/>
          <p:nvPr/>
        </p:nvSpPr>
        <p:spPr>
          <a:xfrm>
            <a:off x="678348" y="238471"/>
            <a:ext cx="1004793" cy="4593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pc="-150" dirty="0">
                <a:ln w="3175">
                  <a:solidFill>
                    <a:schemeClr val="tx1">
                      <a:lumMod val="85000"/>
                      <a:lumOff val="1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지표설정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FC173E-3D1C-279A-C805-3D5DC99B4755}"/>
              </a:ext>
            </a:extLst>
          </p:cNvPr>
          <p:cNvGrpSpPr/>
          <p:nvPr/>
        </p:nvGrpSpPr>
        <p:grpSpPr>
          <a:xfrm>
            <a:off x="562822" y="474456"/>
            <a:ext cx="115526" cy="110563"/>
            <a:chOff x="555013" y="1169039"/>
            <a:chExt cx="109274" cy="292392"/>
          </a:xfrm>
          <a:solidFill>
            <a:schemeClr val="tx2">
              <a:lumMod val="75000"/>
              <a:lumOff val="25000"/>
            </a:schemeClr>
          </a:solidFill>
        </p:grpSpPr>
        <p:sp>
          <p:nvSpPr>
            <p:cNvPr id="39" name="사각형: 둥근 모서리 38">
              <a:extLst>
                <a:ext uri="{FF2B5EF4-FFF2-40B4-BE49-F238E27FC236}">
                  <a16:creationId xmlns:a16="http://schemas.microsoft.com/office/drawing/2014/main" id="{B98CA7E1-F48D-5DA1-8854-79E975F9EE2E}"/>
                </a:ext>
              </a:extLst>
            </p:cNvPr>
            <p:cNvSpPr/>
            <p:nvPr/>
          </p:nvSpPr>
          <p:spPr>
            <a:xfrm>
              <a:off x="613978" y="1169039"/>
              <a:ext cx="50309" cy="292392"/>
            </a:xfrm>
            <a:prstGeom prst="roundRect">
              <a:avLst>
                <a:gd name="adj" fmla="val 31430"/>
              </a:avLst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5C98D538-5970-0B0A-2D0C-08D3C531F533}"/>
                </a:ext>
              </a:extLst>
            </p:cNvPr>
            <p:cNvSpPr/>
            <p:nvPr/>
          </p:nvSpPr>
          <p:spPr>
            <a:xfrm>
              <a:off x="555013" y="1169039"/>
              <a:ext cx="98974" cy="292392"/>
            </a:xfrm>
            <a:prstGeom prst="roundRect">
              <a:avLst/>
            </a:prstGeom>
            <a:grpFill/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2D1EDA2-5125-47E7-BD32-F4560AF44036}"/>
              </a:ext>
            </a:extLst>
          </p:cNvPr>
          <p:cNvGrpSpPr/>
          <p:nvPr/>
        </p:nvGrpSpPr>
        <p:grpSpPr>
          <a:xfrm>
            <a:off x="1762724" y="2336706"/>
            <a:ext cx="4028476" cy="3692243"/>
            <a:chOff x="1559524" y="2482311"/>
            <a:chExt cx="4028476" cy="3692243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A259209E-58DE-A79F-22F3-3FA72ADC9024}"/>
                </a:ext>
              </a:extLst>
            </p:cNvPr>
            <p:cNvSpPr/>
            <p:nvPr/>
          </p:nvSpPr>
          <p:spPr>
            <a:xfrm>
              <a:off x="1559524" y="2482311"/>
              <a:ext cx="4028476" cy="3692243"/>
            </a:xfrm>
            <a:prstGeom prst="roundRect">
              <a:avLst>
                <a:gd name="adj" fmla="val 172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3357366-E241-5335-FAB1-73E7A0CBFCD8}"/>
                </a:ext>
              </a:extLst>
            </p:cNvPr>
            <p:cNvSpPr/>
            <p:nvPr/>
          </p:nvSpPr>
          <p:spPr>
            <a:xfrm>
              <a:off x="1687310" y="2605785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B92B854-EB13-4CEF-8438-7BB721A60075}"/>
                </a:ext>
              </a:extLst>
            </p:cNvPr>
            <p:cNvSpPr txBox="1"/>
            <p:nvPr/>
          </p:nvSpPr>
          <p:spPr>
            <a:xfrm>
              <a:off x="2250056" y="2615568"/>
              <a:ext cx="2696418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도시공원 면적</a:t>
              </a: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AFA47E53-87B8-C4D7-2DD2-F1426ECDABDF}"/>
                </a:ext>
              </a:extLst>
            </p:cNvPr>
            <p:cNvSpPr/>
            <p:nvPr/>
          </p:nvSpPr>
          <p:spPr>
            <a:xfrm>
              <a:off x="1678876" y="3047114"/>
              <a:ext cx="3808649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261082-AA5B-A013-D049-E238659E9792}"/>
                </a:ext>
              </a:extLst>
            </p:cNvPr>
            <p:cNvSpPr txBox="1"/>
            <p:nvPr/>
          </p:nvSpPr>
          <p:spPr>
            <a:xfrm>
              <a:off x="2093362" y="3056897"/>
              <a:ext cx="326112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적정성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</a:t>
              </a:r>
              <a:r>
                <a:rPr lang="en-US" altLang="ko-KR" sz="1400" spc="-60" baseline="3000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CFF7EB7-DA6A-3046-BA86-19A32C57B28A}"/>
                </a:ext>
              </a:extLst>
            </p:cNvPr>
            <p:cNvSpPr/>
            <p:nvPr/>
          </p:nvSpPr>
          <p:spPr>
            <a:xfrm>
              <a:off x="1683949" y="3488443"/>
              <a:ext cx="379924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C00D4E0-6297-961C-EE34-2C243D8FE1F4}"/>
                </a:ext>
              </a:extLst>
            </p:cNvPr>
            <p:cNvSpPr txBox="1"/>
            <p:nvPr/>
          </p:nvSpPr>
          <p:spPr>
            <a:xfrm>
              <a:off x="1698989" y="3498226"/>
              <a:ext cx="3778784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공원관리 예산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단위면적당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2" name="사각형: 둥근 모서리 41">
              <a:extLst>
                <a:ext uri="{FF2B5EF4-FFF2-40B4-BE49-F238E27FC236}">
                  <a16:creationId xmlns:a16="http://schemas.microsoft.com/office/drawing/2014/main" id="{683F96BA-FE14-6E78-FC53-E43B1540DE98}"/>
                </a:ext>
              </a:extLst>
            </p:cNvPr>
            <p:cNvSpPr/>
            <p:nvPr/>
          </p:nvSpPr>
          <p:spPr>
            <a:xfrm>
              <a:off x="1687310" y="3939555"/>
              <a:ext cx="3790463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56E6383-B2B8-05AB-9C49-568CAB061794}"/>
                </a:ext>
              </a:extLst>
            </p:cNvPr>
            <p:cNvSpPr txBox="1"/>
            <p:nvPr/>
          </p:nvSpPr>
          <p:spPr>
            <a:xfrm>
              <a:off x="1707913" y="3949338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조성녹지 면적 비율</a:t>
              </a:r>
            </a:p>
          </p:txBody>
        </p:sp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F9DA40E9-B2D0-BE39-70BC-90CDEFEBCB93}"/>
                </a:ext>
              </a:extLst>
            </p:cNvPr>
            <p:cNvSpPr/>
            <p:nvPr/>
          </p:nvSpPr>
          <p:spPr>
            <a:xfrm>
              <a:off x="1686618" y="4380884"/>
              <a:ext cx="3791156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027A95B-A0EA-0AD9-4E68-D64B468B6093}"/>
                </a:ext>
              </a:extLst>
            </p:cNvPr>
            <p:cNvSpPr txBox="1"/>
            <p:nvPr/>
          </p:nvSpPr>
          <p:spPr>
            <a:xfrm>
              <a:off x="1707913" y="4390667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방문객 비율</a:t>
              </a: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D36DB6D7-E12E-AAFF-A031-C012509A6226}"/>
                </a:ext>
              </a:extLst>
            </p:cNvPr>
            <p:cNvSpPr/>
            <p:nvPr/>
          </p:nvSpPr>
          <p:spPr>
            <a:xfrm>
              <a:off x="1702492" y="5263542"/>
              <a:ext cx="377528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1E9466F-3CC5-5341-5D59-5EE2815598F6}"/>
                </a:ext>
              </a:extLst>
            </p:cNvPr>
            <p:cNvSpPr txBox="1"/>
            <p:nvPr/>
          </p:nvSpPr>
          <p:spPr>
            <a:xfrm>
              <a:off x="1707913" y="5273325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조성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광장형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녹지형 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D825104-BB2F-70D8-911C-33BCB74DB9FE}"/>
                </a:ext>
              </a:extLst>
            </p:cNvPr>
            <p:cNvSpPr/>
            <p:nvPr/>
          </p:nvSpPr>
          <p:spPr>
            <a:xfrm>
              <a:off x="1692473" y="4822213"/>
              <a:ext cx="3800948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5E73B7E-14CE-9C01-61A8-D6FD6C38E746}"/>
                </a:ext>
              </a:extLst>
            </p:cNvPr>
            <p:cNvSpPr txBox="1"/>
            <p:nvPr/>
          </p:nvSpPr>
          <p:spPr>
            <a:xfrm>
              <a:off x="1707913" y="4831996"/>
              <a:ext cx="3769860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서비스 소외인구 비율</a:t>
              </a:r>
            </a:p>
          </p:txBody>
        </p:sp>
        <p:sp>
          <p:nvSpPr>
            <p:cNvPr id="50" name="사각형: 둥근 모서리 49">
              <a:extLst>
                <a:ext uri="{FF2B5EF4-FFF2-40B4-BE49-F238E27FC236}">
                  <a16:creationId xmlns:a16="http://schemas.microsoft.com/office/drawing/2014/main" id="{B36BAE99-13CD-4CFC-B3E8-2D1EA2E8C65F}"/>
                </a:ext>
              </a:extLst>
            </p:cNvPr>
            <p:cNvSpPr/>
            <p:nvPr/>
          </p:nvSpPr>
          <p:spPr>
            <a:xfrm>
              <a:off x="1698989" y="5704871"/>
              <a:ext cx="3794432" cy="327342"/>
            </a:xfrm>
            <a:prstGeom prst="roundRect">
              <a:avLst>
                <a:gd name="adj" fmla="val 20547"/>
              </a:avLst>
            </a:prstGeom>
            <a:solidFill>
              <a:srgbClr val="C5C3C3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6260CB-DA87-CB8A-E695-0E76ACCFE381}"/>
                </a:ext>
              </a:extLst>
            </p:cNvPr>
            <p:cNvSpPr txBox="1"/>
            <p:nvPr/>
          </p:nvSpPr>
          <p:spPr>
            <a:xfrm>
              <a:off x="1707913" y="5714654"/>
              <a:ext cx="3775282" cy="30777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공원 유형 다양성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어린이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주제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근린</a:t>
              </a:r>
              <a:r>
                <a:rPr lang="en-US" altLang="ko-KR" sz="1400" spc="-60" dirty="0">
                  <a:ln w="3175">
                    <a:noFill/>
                  </a:ln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1400" spc="-60" dirty="0">
                <a:ln w="3175">
                  <a:noFill/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0C3CB92F-8A25-CC97-5168-CBFCE3CAF695}"/>
                </a:ext>
              </a:extLst>
            </p:cNvPr>
            <p:cNvSpPr/>
            <p:nvPr/>
          </p:nvSpPr>
          <p:spPr>
            <a:xfrm>
              <a:off x="1714475" y="353016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3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527E354E-3AB2-93BE-609E-4AF627055BCD}"/>
                </a:ext>
              </a:extLst>
            </p:cNvPr>
            <p:cNvSpPr/>
            <p:nvPr/>
          </p:nvSpPr>
          <p:spPr>
            <a:xfrm>
              <a:off x="1701466" y="3090596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2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795AB4A3-739E-304F-A65E-0B249F24BBF5}"/>
                </a:ext>
              </a:extLst>
            </p:cNvPr>
            <p:cNvSpPr/>
            <p:nvPr/>
          </p:nvSpPr>
          <p:spPr>
            <a:xfrm>
              <a:off x="1715883" y="2646581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1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E848EC9-CABA-DC83-7ADB-74E334E9E576}"/>
                </a:ext>
              </a:extLst>
            </p:cNvPr>
            <p:cNvSpPr/>
            <p:nvPr/>
          </p:nvSpPr>
          <p:spPr>
            <a:xfrm>
              <a:off x="1707913" y="397292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4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385F3609-0E46-65CF-C19D-BEB3E549D284}"/>
                </a:ext>
              </a:extLst>
            </p:cNvPr>
            <p:cNvSpPr/>
            <p:nvPr/>
          </p:nvSpPr>
          <p:spPr>
            <a:xfrm>
              <a:off x="1714475" y="4417890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5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910A0FE-8293-628C-F5FD-EF1853587924}"/>
                </a:ext>
              </a:extLst>
            </p:cNvPr>
            <p:cNvSpPr/>
            <p:nvPr/>
          </p:nvSpPr>
          <p:spPr>
            <a:xfrm>
              <a:off x="1715883" y="4869863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6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2F5D9706-FE71-E01B-D182-EE077F3C757F}"/>
                </a:ext>
              </a:extLst>
            </p:cNvPr>
            <p:cNvSpPr/>
            <p:nvPr/>
          </p:nvSpPr>
          <p:spPr>
            <a:xfrm>
              <a:off x="1717692" y="5293879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4B8D"/>
                  </a:solidFill>
                  <a:effectLst/>
                  <a:uLnTx/>
                  <a:uFillTx/>
                  <a:latin typeface="경기천년제목 Medium"/>
                  <a:ea typeface="경기천년제목 Medium"/>
                  <a:cs typeface="+mn-cs"/>
                </a:rPr>
                <a:t>7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505B6D9-53B7-62A7-9331-7D52B5E2445F}"/>
                </a:ext>
              </a:extLst>
            </p:cNvPr>
            <p:cNvSpPr/>
            <p:nvPr/>
          </p:nvSpPr>
          <p:spPr>
            <a:xfrm>
              <a:off x="1715883" y="5746482"/>
              <a:ext cx="246506" cy="248971"/>
            </a:xfrm>
            <a:prstGeom prst="ellipse">
              <a:avLst/>
            </a:prstGeom>
            <a:solidFill>
              <a:schemeClr val="bg1"/>
            </a:solidFill>
            <a:ln w="349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dirty="0">
                  <a:solidFill>
                    <a:srgbClr val="004B8D"/>
                  </a:solidFill>
                  <a:latin typeface="경기천년제목 Medium"/>
                  <a:ea typeface="경기천년제목 Medium"/>
                </a:rPr>
                <a:t>8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4B8D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39BA0C8-9AC8-CE6A-4168-8CD46E294B00}"/>
              </a:ext>
            </a:extLst>
          </p:cNvPr>
          <p:cNvGrpSpPr/>
          <p:nvPr/>
        </p:nvGrpSpPr>
        <p:grpSpPr>
          <a:xfrm>
            <a:off x="7145481" y="2450109"/>
            <a:ext cx="2928195" cy="3570340"/>
            <a:chOff x="7704281" y="2525660"/>
            <a:chExt cx="2928195" cy="3570340"/>
          </a:xfrm>
        </p:grpSpPr>
        <p:sp>
          <p:nvSpPr>
            <p:cNvPr id="61" name="그래픽 7">
              <a:extLst>
                <a:ext uri="{FF2B5EF4-FFF2-40B4-BE49-F238E27FC236}">
                  <a16:creationId xmlns:a16="http://schemas.microsoft.com/office/drawing/2014/main" id="{B09A2C18-5FE4-EE64-9964-82CD0CC01281}"/>
                </a:ext>
              </a:extLst>
            </p:cNvPr>
            <p:cNvSpPr/>
            <p:nvPr/>
          </p:nvSpPr>
          <p:spPr>
            <a:xfrm rot="16200000">
              <a:off x="8748259" y="3121869"/>
              <a:ext cx="904584" cy="1644650"/>
            </a:xfrm>
            <a:custGeom>
              <a:avLst/>
              <a:gdLst>
                <a:gd name="connsiteX0" fmla="*/ 394121 w 943350"/>
                <a:gd name="connsiteY0" fmla="*/ 443627 h 703373"/>
                <a:gd name="connsiteX1" fmla="*/ 671655 w 943350"/>
                <a:gd name="connsiteY1" fmla="*/ 443627 h 703373"/>
                <a:gd name="connsiteX2" fmla="*/ 687300 w 943350"/>
                <a:gd name="connsiteY2" fmla="*/ 459272 h 703373"/>
                <a:gd name="connsiteX3" fmla="*/ 687300 w 943350"/>
                <a:gd name="connsiteY3" fmla="*/ 515636 h 703373"/>
                <a:gd name="connsiteX4" fmla="*/ 722019 w 943350"/>
                <a:gd name="connsiteY4" fmla="*/ 531495 h 703373"/>
                <a:gd name="connsiteX5" fmla="*/ 937403 w 943350"/>
                <a:gd name="connsiteY5" fmla="*/ 345900 h 703373"/>
                <a:gd name="connsiteX6" fmla="*/ 937403 w 943350"/>
                <a:gd name="connsiteY6" fmla="*/ 319540 h 703373"/>
                <a:gd name="connsiteX7" fmla="*/ 722019 w 943350"/>
                <a:gd name="connsiteY7" fmla="*/ 134160 h 703373"/>
                <a:gd name="connsiteX8" fmla="*/ 687300 w 943350"/>
                <a:gd name="connsiteY8" fmla="*/ 150019 h 703373"/>
                <a:gd name="connsiteX9" fmla="*/ 687300 w 943350"/>
                <a:gd name="connsiteY9" fmla="*/ 206383 h 703373"/>
                <a:gd name="connsiteX10" fmla="*/ 671655 w 943350"/>
                <a:gd name="connsiteY10" fmla="*/ 222028 h 703373"/>
                <a:gd name="connsiteX11" fmla="*/ 394121 w 943350"/>
                <a:gd name="connsiteY11" fmla="*/ 222028 h 703373"/>
                <a:gd name="connsiteX12" fmla="*/ 0 w 943350"/>
                <a:gd name="connsiteY12" fmla="*/ 0 h 703373"/>
                <a:gd name="connsiteX13" fmla="*/ 0 w 943350"/>
                <a:gd name="connsiteY13" fmla="*/ 332827 h 703373"/>
                <a:gd name="connsiteX14" fmla="*/ 0 w 943350"/>
                <a:gd name="connsiteY14" fmla="*/ 703373 h 703373"/>
                <a:gd name="connsiteX15" fmla="*/ 394121 w 943350"/>
                <a:gd name="connsiteY15" fmla="*/ 443627 h 70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43350" h="703373">
                  <a:moveTo>
                    <a:pt x="394121" y="443627"/>
                  </a:moveTo>
                  <a:lnTo>
                    <a:pt x="671655" y="443627"/>
                  </a:lnTo>
                  <a:cubicBezTo>
                    <a:pt x="680228" y="443627"/>
                    <a:pt x="687300" y="450699"/>
                    <a:pt x="687300" y="459272"/>
                  </a:cubicBezTo>
                  <a:lnTo>
                    <a:pt x="687300" y="515636"/>
                  </a:lnTo>
                  <a:cubicBezTo>
                    <a:pt x="687300" y="533638"/>
                    <a:pt x="708303" y="543282"/>
                    <a:pt x="722019" y="531495"/>
                  </a:cubicBezTo>
                  <a:lnTo>
                    <a:pt x="937403" y="345900"/>
                  </a:lnTo>
                  <a:cubicBezTo>
                    <a:pt x="945332" y="339042"/>
                    <a:pt x="945332" y="326612"/>
                    <a:pt x="937403" y="319540"/>
                  </a:cubicBezTo>
                  <a:lnTo>
                    <a:pt x="722019" y="134160"/>
                  </a:lnTo>
                  <a:cubicBezTo>
                    <a:pt x="708303" y="122372"/>
                    <a:pt x="687300" y="132016"/>
                    <a:pt x="687300" y="150019"/>
                  </a:cubicBezTo>
                  <a:lnTo>
                    <a:pt x="687300" y="206383"/>
                  </a:lnTo>
                  <a:cubicBezTo>
                    <a:pt x="687300" y="214955"/>
                    <a:pt x="680228" y="222028"/>
                    <a:pt x="671655" y="222028"/>
                  </a:cubicBezTo>
                  <a:lnTo>
                    <a:pt x="394121" y="222028"/>
                  </a:lnTo>
                  <a:cubicBezTo>
                    <a:pt x="186238" y="222242"/>
                    <a:pt x="0" y="0"/>
                    <a:pt x="0" y="0"/>
                  </a:cubicBezTo>
                  <a:cubicBezTo>
                    <a:pt x="0" y="0"/>
                    <a:pt x="0" y="189024"/>
                    <a:pt x="0" y="332827"/>
                  </a:cubicBezTo>
                  <a:cubicBezTo>
                    <a:pt x="0" y="476845"/>
                    <a:pt x="0" y="703373"/>
                    <a:pt x="0" y="703373"/>
                  </a:cubicBezTo>
                  <a:cubicBezTo>
                    <a:pt x="0" y="703373"/>
                    <a:pt x="171879" y="443627"/>
                    <a:pt x="394121" y="443627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  <a:tileRect/>
            </a:gradFill>
            <a:ln w="214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pc="-6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2" name="사각형: 둥근 모서리 61">
              <a:extLst>
                <a:ext uri="{FF2B5EF4-FFF2-40B4-BE49-F238E27FC236}">
                  <a16:creationId xmlns:a16="http://schemas.microsoft.com/office/drawing/2014/main" id="{0711BC8D-3094-4A09-4C8F-081AFDA1E915}"/>
                </a:ext>
              </a:extLst>
            </p:cNvPr>
            <p:cNvSpPr/>
            <p:nvPr/>
          </p:nvSpPr>
          <p:spPr>
            <a:xfrm>
              <a:off x="7704282" y="4332341"/>
              <a:ext cx="2928194" cy="1763659"/>
            </a:xfrm>
            <a:prstGeom prst="roundRect">
              <a:avLst>
                <a:gd name="adj" fmla="val 9424"/>
              </a:avLst>
            </a:prstGeom>
            <a:solidFill>
              <a:srgbClr val="F9F9F9"/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형평성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다양성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, </a:t>
              </a:r>
              <a:r>
                <a:rPr lang="ko-KR" altLang="en-US" sz="1600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접근성</a:t>
              </a:r>
              <a:r>
                <a:rPr lang="en-US" altLang="ko-KR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 </a:t>
              </a: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등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다양한 측면에서 </a:t>
              </a:r>
              <a:endParaRPr lang="en-US" altLang="ko-KR" sz="1600" dirty="0">
                <a:solidFill>
                  <a:schemeClr val="tx1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600" dirty="0">
                  <a:solidFill>
                    <a:schemeClr val="tx1"/>
                  </a:solidFill>
                  <a:latin typeface="경기천년제목 Medium"/>
                  <a:ea typeface="경기천년제목 Medium"/>
                </a:rPr>
                <a:t>공원서비스를 평가함</a:t>
              </a:r>
              <a:endPara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732A5D23-C245-4182-5C35-C589BDEBCB6B}"/>
                </a:ext>
              </a:extLst>
            </p:cNvPr>
            <p:cNvSpPr/>
            <p:nvPr/>
          </p:nvSpPr>
          <p:spPr>
            <a:xfrm>
              <a:off x="7704281" y="2525660"/>
              <a:ext cx="2928194" cy="817305"/>
            </a:xfrm>
            <a:prstGeom prst="roundRect">
              <a:avLst>
                <a:gd name="adj" fmla="val 9424"/>
              </a:avLst>
            </a:prstGeom>
            <a:solidFill>
              <a:schemeClr val="accent6">
                <a:lumMod val="60000"/>
                <a:lumOff val="40000"/>
                <a:alpha val="58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도시공원 서비스의 </a:t>
              </a:r>
              <a:endParaRPr lang="en-US" altLang="ko-KR" dirty="0">
                <a:solidFill>
                  <a:srgbClr val="C00000"/>
                </a:solidFill>
                <a:latin typeface="경기천년제목 Medium"/>
                <a:ea typeface="경기천년제목 Medium"/>
              </a:endParaRP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rgbClr val="C00000"/>
                  </a:solidFill>
                  <a:latin typeface="경기천년제목 Medium"/>
                  <a:ea typeface="경기천년제목 Medium"/>
                </a:rPr>
                <a:t>실질적인 향상 정책 유도</a:t>
              </a: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경기천년제목 Medium"/>
                <a:ea typeface="경기천년제목 Medium"/>
                <a:cs typeface="+mn-cs"/>
              </a:endParaRPr>
            </a:p>
          </p:txBody>
        </p:sp>
      </p:grpSp>
      <p:sp>
        <p:nvSpPr>
          <p:cNvPr id="65" name="이등변 삼각형 64">
            <a:extLst>
              <a:ext uri="{FF2B5EF4-FFF2-40B4-BE49-F238E27FC236}">
                <a16:creationId xmlns:a16="http://schemas.microsoft.com/office/drawing/2014/main" id="{4A896269-4138-A4C5-6EED-D3FB62B2BA45}"/>
              </a:ext>
            </a:extLst>
          </p:cNvPr>
          <p:cNvSpPr/>
          <p:nvPr/>
        </p:nvSpPr>
        <p:spPr>
          <a:xfrm rot="5400000">
            <a:off x="4287401" y="3953905"/>
            <a:ext cx="3570341" cy="562748"/>
          </a:xfrm>
          <a:prstGeom prst="triangle">
            <a:avLst>
              <a:gd name="adj" fmla="val 4839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288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1977</Words>
  <Application>Microsoft Office PowerPoint</Application>
  <PresentationFormat>와이드스크린</PresentationFormat>
  <Paragraphs>285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5" baseType="lpstr">
      <vt:lpstr>KoPub돋움체 Bold</vt:lpstr>
      <vt:lpstr>KoPub돋움체 Light</vt:lpstr>
      <vt:lpstr>Arial</vt:lpstr>
      <vt:lpstr>Cambria Math</vt:lpstr>
      <vt:lpstr>경기천년제목 Bold</vt:lpstr>
      <vt:lpstr>경기천년제목 Light</vt:lpstr>
      <vt:lpstr>경기천년제목 Medium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최 윤원</dc:creator>
  <cp:lastModifiedBy>Seungho Jeon</cp:lastModifiedBy>
  <cp:revision>10</cp:revision>
  <dcterms:created xsi:type="dcterms:W3CDTF">2025-07-02T00:49:38Z</dcterms:created>
  <dcterms:modified xsi:type="dcterms:W3CDTF">2025-07-10T09:12:12Z</dcterms:modified>
</cp:coreProperties>
</file>